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97" r:id="rId2"/>
    <p:sldId id="260" r:id="rId3"/>
    <p:sldId id="298" r:id="rId4"/>
    <p:sldId id="300" r:id="rId5"/>
    <p:sldId id="309" r:id="rId6"/>
    <p:sldId id="307" r:id="rId7"/>
    <p:sldId id="292" r:id="rId8"/>
    <p:sldId id="306" r:id="rId9"/>
    <p:sldId id="302" r:id="rId10"/>
    <p:sldId id="303" r:id="rId11"/>
    <p:sldId id="304" r:id="rId12"/>
    <p:sldId id="299" r:id="rId13"/>
    <p:sldId id="289" r:id="rId14"/>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66"/>
    <a:srgbClr val="7D1873"/>
    <a:srgbClr val="F5F4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3166" autoAdjust="0"/>
  </p:normalViewPr>
  <p:slideViewPr>
    <p:cSldViewPr>
      <p:cViewPr varScale="1">
        <p:scale>
          <a:sx n="95" d="100"/>
          <a:sy n="95" d="100"/>
        </p:scale>
        <p:origin x="134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4DBB310-4594-4A00-8BB7-6FAE88A576DC}"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2BDB7E14-4222-414C-A618-E0DCFA8082A8}">
      <dgm:prSet custT="1"/>
      <dgm:spPr/>
      <dgm:t>
        <a:bodyPr/>
        <a:lstStyle/>
        <a:p>
          <a:r>
            <a:rPr lang="en-GB" sz="1600" dirty="0">
              <a:latin typeface="+mn-lt"/>
            </a:rPr>
            <a:t>Placing the child or young person and their family at the heart, and promoting choice, with full participation in decisions that affect them;</a:t>
          </a:r>
          <a:endParaRPr lang="en-US" sz="1600" dirty="0">
            <a:latin typeface="+mn-lt"/>
          </a:endParaRPr>
        </a:p>
      </dgm:t>
    </dgm:pt>
    <dgm:pt modelId="{6D43DB12-B7C4-46FF-B6A5-C5F2E8D7625E}" type="parTrans" cxnId="{B9988250-4E35-4EEF-BDA6-58A4BCEFA8AC}">
      <dgm:prSet/>
      <dgm:spPr/>
      <dgm:t>
        <a:bodyPr/>
        <a:lstStyle/>
        <a:p>
          <a:endParaRPr lang="en-US" sz="2000">
            <a:latin typeface="+mn-lt"/>
          </a:endParaRPr>
        </a:p>
      </dgm:t>
    </dgm:pt>
    <dgm:pt modelId="{91DFD716-1E2C-471B-92C1-9ED2B2D1FF80}" type="sibTrans" cxnId="{B9988250-4E35-4EEF-BDA6-58A4BCEFA8AC}">
      <dgm:prSet/>
      <dgm:spPr/>
      <dgm:t>
        <a:bodyPr/>
        <a:lstStyle/>
        <a:p>
          <a:endParaRPr lang="en-US" sz="2000">
            <a:latin typeface="+mn-lt"/>
          </a:endParaRPr>
        </a:p>
      </dgm:t>
    </dgm:pt>
    <dgm:pt modelId="{B7CD5641-5BD0-46C2-A30F-BE0823902C84}">
      <dgm:prSet custT="1"/>
      <dgm:spPr/>
      <dgm:t>
        <a:bodyPr/>
        <a:lstStyle/>
        <a:p>
          <a:r>
            <a:rPr lang="en-GB" sz="1600">
              <a:latin typeface="+mn-lt"/>
            </a:rPr>
            <a:t>Working together with families to enable a rights-respecting, strengths-based, inclusive approach;</a:t>
          </a:r>
          <a:endParaRPr lang="en-US" sz="1600">
            <a:latin typeface="+mn-lt"/>
          </a:endParaRPr>
        </a:p>
      </dgm:t>
    </dgm:pt>
    <dgm:pt modelId="{BFF53334-DDDB-469D-ABD4-1D1E65FB1F3C}" type="parTrans" cxnId="{99F1968D-FC56-4EF8-91C0-630039C695DD}">
      <dgm:prSet/>
      <dgm:spPr/>
      <dgm:t>
        <a:bodyPr/>
        <a:lstStyle/>
        <a:p>
          <a:endParaRPr lang="en-US" sz="2000">
            <a:latin typeface="+mn-lt"/>
          </a:endParaRPr>
        </a:p>
      </dgm:t>
    </dgm:pt>
    <dgm:pt modelId="{97171D4E-9C0C-481F-8389-918AD6A13497}" type="sibTrans" cxnId="{99F1968D-FC56-4EF8-91C0-630039C695DD}">
      <dgm:prSet/>
      <dgm:spPr/>
      <dgm:t>
        <a:bodyPr/>
        <a:lstStyle/>
        <a:p>
          <a:endParaRPr lang="en-US" sz="2000">
            <a:latin typeface="+mn-lt"/>
          </a:endParaRPr>
        </a:p>
      </dgm:t>
    </dgm:pt>
    <dgm:pt modelId="{911C65A0-7918-4E10-9F0C-B1029A2C114D}">
      <dgm:prSet custT="1"/>
      <dgm:spPr/>
      <dgm:t>
        <a:bodyPr/>
        <a:lstStyle/>
        <a:p>
          <a:r>
            <a:rPr lang="en-GB" sz="1600">
              <a:latin typeface="+mn-lt"/>
            </a:rPr>
            <a:t>Understanding wellbeing as being about all areas of life including family, community and society;</a:t>
          </a:r>
          <a:endParaRPr lang="en-US" sz="1600">
            <a:latin typeface="+mn-lt"/>
          </a:endParaRPr>
        </a:p>
      </dgm:t>
    </dgm:pt>
    <dgm:pt modelId="{E6A6B9FD-D6C3-4BF3-8883-87931F1606D1}" type="parTrans" cxnId="{FF99556B-AD1C-4EA2-B278-0DEE653B5CD9}">
      <dgm:prSet/>
      <dgm:spPr/>
      <dgm:t>
        <a:bodyPr/>
        <a:lstStyle/>
        <a:p>
          <a:endParaRPr lang="en-US" sz="2000">
            <a:latin typeface="+mn-lt"/>
          </a:endParaRPr>
        </a:p>
      </dgm:t>
    </dgm:pt>
    <dgm:pt modelId="{9A099CF4-AEE6-42AE-A49B-7825739312FB}" type="sibTrans" cxnId="{FF99556B-AD1C-4EA2-B278-0DEE653B5CD9}">
      <dgm:prSet/>
      <dgm:spPr/>
      <dgm:t>
        <a:bodyPr/>
        <a:lstStyle/>
        <a:p>
          <a:endParaRPr lang="en-US" sz="2000">
            <a:latin typeface="+mn-lt"/>
          </a:endParaRPr>
        </a:p>
      </dgm:t>
    </dgm:pt>
    <dgm:pt modelId="{2FEE0D0B-E451-4A12-809E-2B006E9F0596}">
      <dgm:prSet custT="1"/>
      <dgm:spPr/>
      <dgm:t>
        <a:bodyPr/>
        <a:lstStyle/>
        <a:p>
          <a:r>
            <a:rPr lang="en-GB" sz="1600">
              <a:latin typeface="+mn-lt"/>
            </a:rPr>
            <a:t>Valuing difference and ensuring everyone is treated fairly;</a:t>
          </a:r>
          <a:endParaRPr lang="en-US" sz="1600">
            <a:latin typeface="+mn-lt"/>
          </a:endParaRPr>
        </a:p>
      </dgm:t>
    </dgm:pt>
    <dgm:pt modelId="{67EE1F00-8708-429B-9339-25160D7718F5}" type="parTrans" cxnId="{D0A9D263-E390-4EB5-A8B9-F7B20224CD65}">
      <dgm:prSet/>
      <dgm:spPr/>
      <dgm:t>
        <a:bodyPr/>
        <a:lstStyle/>
        <a:p>
          <a:endParaRPr lang="en-US" sz="2000">
            <a:latin typeface="+mn-lt"/>
          </a:endParaRPr>
        </a:p>
      </dgm:t>
    </dgm:pt>
    <dgm:pt modelId="{731E8699-169F-4FB0-93CD-2A4DE5F0306F}" type="sibTrans" cxnId="{D0A9D263-E390-4EB5-A8B9-F7B20224CD65}">
      <dgm:prSet/>
      <dgm:spPr/>
      <dgm:t>
        <a:bodyPr/>
        <a:lstStyle/>
        <a:p>
          <a:endParaRPr lang="en-US" sz="2000">
            <a:latin typeface="+mn-lt"/>
          </a:endParaRPr>
        </a:p>
      </dgm:t>
    </dgm:pt>
    <dgm:pt modelId="{244054D2-2F3B-4CC7-BE12-5ACF04597C6F}">
      <dgm:prSet custT="1"/>
      <dgm:spPr/>
      <dgm:t>
        <a:bodyPr/>
        <a:lstStyle/>
        <a:p>
          <a:r>
            <a:rPr lang="en-GB" sz="1600">
              <a:latin typeface="+mn-lt"/>
            </a:rPr>
            <a:t>Considering and addressing inequalities;</a:t>
          </a:r>
          <a:endParaRPr lang="en-US" sz="1600">
            <a:latin typeface="+mn-lt"/>
          </a:endParaRPr>
        </a:p>
      </dgm:t>
    </dgm:pt>
    <dgm:pt modelId="{6245F4E5-6876-4140-8097-B38818459F6F}" type="parTrans" cxnId="{A05E9EEA-4AA9-484D-A5A3-B358563B087B}">
      <dgm:prSet/>
      <dgm:spPr/>
      <dgm:t>
        <a:bodyPr/>
        <a:lstStyle/>
        <a:p>
          <a:endParaRPr lang="en-US" sz="2000">
            <a:latin typeface="+mn-lt"/>
          </a:endParaRPr>
        </a:p>
      </dgm:t>
    </dgm:pt>
    <dgm:pt modelId="{733F8ED7-947F-4539-801B-D7BB202DCBE8}" type="sibTrans" cxnId="{A05E9EEA-4AA9-484D-A5A3-B358563B087B}">
      <dgm:prSet/>
      <dgm:spPr/>
      <dgm:t>
        <a:bodyPr/>
        <a:lstStyle/>
        <a:p>
          <a:endParaRPr lang="en-US" sz="2000">
            <a:latin typeface="+mn-lt"/>
          </a:endParaRPr>
        </a:p>
      </dgm:t>
    </dgm:pt>
    <dgm:pt modelId="{1D88A6DF-76AB-498D-838E-6DFDF900D0E1}">
      <dgm:prSet custT="1"/>
      <dgm:spPr/>
      <dgm:t>
        <a:bodyPr/>
        <a:lstStyle/>
        <a:p>
          <a:r>
            <a:rPr lang="en-GB" sz="1600" dirty="0">
              <a:latin typeface="+mn-lt"/>
            </a:rPr>
            <a:t>Providing support for children, young people and families when they need it, until things get better, to help them to reach their full potential; and</a:t>
          </a:r>
          <a:endParaRPr lang="en-US" sz="1600" dirty="0">
            <a:latin typeface="+mn-lt"/>
          </a:endParaRPr>
        </a:p>
      </dgm:t>
    </dgm:pt>
    <dgm:pt modelId="{23E70537-683F-4B85-812D-0EE8E2D2A426}" type="parTrans" cxnId="{6DDE883B-375F-42D3-9DA0-C9DCDA8A0260}">
      <dgm:prSet/>
      <dgm:spPr/>
      <dgm:t>
        <a:bodyPr/>
        <a:lstStyle/>
        <a:p>
          <a:endParaRPr lang="en-US" sz="2000">
            <a:latin typeface="+mn-lt"/>
          </a:endParaRPr>
        </a:p>
      </dgm:t>
    </dgm:pt>
    <dgm:pt modelId="{851AAED0-FF4A-448C-9AE7-24D85DA6AA2E}" type="sibTrans" cxnId="{6DDE883B-375F-42D3-9DA0-C9DCDA8A0260}">
      <dgm:prSet/>
      <dgm:spPr/>
      <dgm:t>
        <a:bodyPr/>
        <a:lstStyle/>
        <a:p>
          <a:endParaRPr lang="en-US" sz="2000">
            <a:latin typeface="+mn-lt"/>
          </a:endParaRPr>
        </a:p>
      </dgm:t>
    </dgm:pt>
    <dgm:pt modelId="{FC45BEA6-EB38-4668-83FE-0706D96676FF}">
      <dgm:prSet custT="1"/>
      <dgm:spPr/>
      <dgm:t>
        <a:bodyPr/>
        <a:lstStyle/>
        <a:p>
          <a:r>
            <a:rPr lang="en-GB" sz="1600">
              <a:latin typeface="+mn-lt"/>
            </a:rPr>
            <a:t>Everyone working together in local areas and across Scotland to improve outcomes for children, young people and their families.</a:t>
          </a:r>
          <a:endParaRPr lang="en-US" sz="1600">
            <a:latin typeface="+mn-lt"/>
          </a:endParaRPr>
        </a:p>
      </dgm:t>
    </dgm:pt>
    <dgm:pt modelId="{8562284D-1652-4B85-AAD6-FA3B387C0E4C}" type="parTrans" cxnId="{DDF1CA92-B0E5-4F5A-9827-0920D3D5A68E}">
      <dgm:prSet/>
      <dgm:spPr/>
      <dgm:t>
        <a:bodyPr/>
        <a:lstStyle/>
        <a:p>
          <a:endParaRPr lang="en-US" sz="2000">
            <a:latin typeface="+mn-lt"/>
          </a:endParaRPr>
        </a:p>
      </dgm:t>
    </dgm:pt>
    <dgm:pt modelId="{F97C9FF7-CDAA-487B-AB66-C13BB63FE0D5}" type="sibTrans" cxnId="{DDF1CA92-B0E5-4F5A-9827-0920D3D5A68E}">
      <dgm:prSet/>
      <dgm:spPr/>
      <dgm:t>
        <a:bodyPr/>
        <a:lstStyle/>
        <a:p>
          <a:endParaRPr lang="en-US" sz="2000">
            <a:latin typeface="+mn-lt"/>
          </a:endParaRPr>
        </a:p>
      </dgm:t>
    </dgm:pt>
    <dgm:pt modelId="{30D87D0E-43EA-4636-831E-A09C5A50F3B4}" type="pres">
      <dgm:prSet presAssocID="{A4DBB310-4594-4A00-8BB7-6FAE88A576DC}" presName="vert0" presStyleCnt="0">
        <dgm:presLayoutVars>
          <dgm:dir/>
          <dgm:animOne val="branch"/>
          <dgm:animLvl val="lvl"/>
        </dgm:presLayoutVars>
      </dgm:prSet>
      <dgm:spPr/>
    </dgm:pt>
    <dgm:pt modelId="{22E43B2C-1CFC-4C59-A8A1-D910C25D9296}" type="pres">
      <dgm:prSet presAssocID="{2BDB7E14-4222-414C-A618-E0DCFA8082A8}" presName="thickLine" presStyleLbl="alignNode1" presStyleIdx="0" presStyleCnt="7"/>
      <dgm:spPr/>
    </dgm:pt>
    <dgm:pt modelId="{0FADC0A5-B618-4BAE-BBCD-3017682AD05F}" type="pres">
      <dgm:prSet presAssocID="{2BDB7E14-4222-414C-A618-E0DCFA8082A8}" presName="horz1" presStyleCnt="0"/>
      <dgm:spPr/>
    </dgm:pt>
    <dgm:pt modelId="{CAD59C11-A5FD-45E8-B531-D3B279C9CB95}" type="pres">
      <dgm:prSet presAssocID="{2BDB7E14-4222-414C-A618-E0DCFA8082A8}" presName="tx1" presStyleLbl="revTx" presStyleIdx="0" presStyleCnt="7"/>
      <dgm:spPr/>
    </dgm:pt>
    <dgm:pt modelId="{7BA81B8F-AAE2-459D-91EE-A83AF5E76949}" type="pres">
      <dgm:prSet presAssocID="{2BDB7E14-4222-414C-A618-E0DCFA8082A8}" presName="vert1" presStyleCnt="0"/>
      <dgm:spPr/>
    </dgm:pt>
    <dgm:pt modelId="{73E89CE9-B3C4-4FBF-8F66-34D5CB3C6AC9}" type="pres">
      <dgm:prSet presAssocID="{B7CD5641-5BD0-46C2-A30F-BE0823902C84}" presName="thickLine" presStyleLbl="alignNode1" presStyleIdx="1" presStyleCnt="7"/>
      <dgm:spPr/>
    </dgm:pt>
    <dgm:pt modelId="{2D68EFF7-03F1-4CC7-9558-0744124CF7E3}" type="pres">
      <dgm:prSet presAssocID="{B7CD5641-5BD0-46C2-A30F-BE0823902C84}" presName="horz1" presStyleCnt="0"/>
      <dgm:spPr/>
    </dgm:pt>
    <dgm:pt modelId="{7AF4308B-2B65-4166-A8DA-DEB00059DF85}" type="pres">
      <dgm:prSet presAssocID="{B7CD5641-5BD0-46C2-A30F-BE0823902C84}" presName="tx1" presStyleLbl="revTx" presStyleIdx="1" presStyleCnt="7"/>
      <dgm:spPr/>
    </dgm:pt>
    <dgm:pt modelId="{B858CFAC-F273-4446-872B-F6C327177AB6}" type="pres">
      <dgm:prSet presAssocID="{B7CD5641-5BD0-46C2-A30F-BE0823902C84}" presName="vert1" presStyleCnt="0"/>
      <dgm:spPr/>
    </dgm:pt>
    <dgm:pt modelId="{09EEB5CA-7567-4AB2-95D7-C3CFC8EBA552}" type="pres">
      <dgm:prSet presAssocID="{911C65A0-7918-4E10-9F0C-B1029A2C114D}" presName="thickLine" presStyleLbl="alignNode1" presStyleIdx="2" presStyleCnt="7"/>
      <dgm:spPr/>
    </dgm:pt>
    <dgm:pt modelId="{39EF89EA-BAB2-4037-ACD4-03D279B3FF94}" type="pres">
      <dgm:prSet presAssocID="{911C65A0-7918-4E10-9F0C-B1029A2C114D}" presName="horz1" presStyleCnt="0"/>
      <dgm:spPr/>
    </dgm:pt>
    <dgm:pt modelId="{C1D3418C-19CC-414C-9C0B-9522B698F99F}" type="pres">
      <dgm:prSet presAssocID="{911C65A0-7918-4E10-9F0C-B1029A2C114D}" presName="tx1" presStyleLbl="revTx" presStyleIdx="2" presStyleCnt="7"/>
      <dgm:spPr/>
    </dgm:pt>
    <dgm:pt modelId="{A2B6CBD7-520B-4898-B50B-20BC063D9145}" type="pres">
      <dgm:prSet presAssocID="{911C65A0-7918-4E10-9F0C-B1029A2C114D}" presName="vert1" presStyleCnt="0"/>
      <dgm:spPr/>
    </dgm:pt>
    <dgm:pt modelId="{6621A864-3FBE-4A94-97D2-3226ADB1D1D3}" type="pres">
      <dgm:prSet presAssocID="{2FEE0D0B-E451-4A12-809E-2B006E9F0596}" presName="thickLine" presStyleLbl="alignNode1" presStyleIdx="3" presStyleCnt="7"/>
      <dgm:spPr/>
    </dgm:pt>
    <dgm:pt modelId="{4F5212BE-B802-4351-ABCB-EBB8E2A1427E}" type="pres">
      <dgm:prSet presAssocID="{2FEE0D0B-E451-4A12-809E-2B006E9F0596}" presName="horz1" presStyleCnt="0"/>
      <dgm:spPr/>
    </dgm:pt>
    <dgm:pt modelId="{6D0E9805-AF43-4A51-8F0C-5F7C463015C8}" type="pres">
      <dgm:prSet presAssocID="{2FEE0D0B-E451-4A12-809E-2B006E9F0596}" presName="tx1" presStyleLbl="revTx" presStyleIdx="3" presStyleCnt="7"/>
      <dgm:spPr/>
    </dgm:pt>
    <dgm:pt modelId="{76728D2A-DD39-4AB0-ADD7-276CF084C003}" type="pres">
      <dgm:prSet presAssocID="{2FEE0D0B-E451-4A12-809E-2B006E9F0596}" presName="vert1" presStyleCnt="0"/>
      <dgm:spPr/>
    </dgm:pt>
    <dgm:pt modelId="{B15C91E7-BFB9-4DC0-B25D-FDA5B8D4ED98}" type="pres">
      <dgm:prSet presAssocID="{244054D2-2F3B-4CC7-BE12-5ACF04597C6F}" presName="thickLine" presStyleLbl="alignNode1" presStyleIdx="4" presStyleCnt="7"/>
      <dgm:spPr/>
    </dgm:pt>
    <dgm:pt modelId="{DA4E019C-8596-44F5-A416-0968D8B7A548}" type="pres">
      <dgm:prSet presAssocID="{244054D2-2F3B-4CC7-BE12-5ACF04597C6F}" presName="horz1" presStyleCnt="0"/>
      <dgm:spPr/>
    </dgm:pt>
    <dgm:pt modelId="{6B274D01-30AA-4F0F-9FBA-F22641CFBF24}" type="pres">
      <dgm:prSet presAssocID="{244054D2-2F3B-4CC7-BE12-5ACF04597C6F}" presName="tx1" presStyleLbl="revTx" presStyleIdx="4" presStyleCnt="7"/>
      <dgm:spPr/>
    </dgm:pt>
    <dgm:pt modelId="{2A908917-3486-4BA8-8121-FED2C0AA6B54}" type="pres">
      <dgm:prSet presAssocID="{244054D2-2F3B-4CC7-BE12-5ACF04597C6F}" presName="vert1" presStyleCnt="0"/>
      <dgm:spPr/>
    </dgm:pt>
    <dgm:pt modelId="{C6FF0FF7-7473-4862-ABE5-38BBFB737180}" type="pres">
      <dgm:prSet presAssocID="{1D88A6DF-76AB-498D-838E-6DFDF900D0E1}" presName="thickLine" presStyleLbl="alignNode1" presStyleIdx="5" presStyleCnt="7"/>
      <dgm:spPr/>
    </dgm:pt>
    <dgm:pt modelId="{16259507-0D93-41BE-9E49-269CBCBA1335}" type="pres">
      <dgm:prSet presAssocID="{1D88A6DF-76AB-498D-838E-6DFDF900D0E1}" presName="horz1" presStyleCnt="0"/>
      <dgm:spPr/>
    </dgm:pt>
    <dgm:pt modelId="{B313D816-CC98-4224-9A49-8388884A4DC2}" type="pres">
      <dgm:prSet presAssocID="{1D88A6DF-76AB-498D-838E-6DFDF900D0E1}" presName="tx1" presStyleLbl="revTx" presStyleIdx="5" presStyleCnt="7"/>
      <dgm:spPr/>
    </dgm:pt>
    <dgm:pt modelId="{ED7180FA-EB7D-4CC6-88AC-6A8DABB646B7}" type="pres">
      <dgm:prSet presAssocID="{1D88A6DF-76AB-498D-838E-6DFDF900D0E1}" presName="vert1" presStyleCnt="0"/>
      <dgm:spPr/>
    </dgm:pt>
    <dgm:pt modelId="{9EA7E2CD-C4CA-4F64-BE88-A8BC79B64F86}" type="pres">
      <dgm:prSet presAssocID="{FC45BEA6-EB38-4668-83FE-0706D96676FF}" presName="thickLine" presStyleLbl="alignNode1" presStyleIdx="6" presStyleCnt="7"/>
      <dgm:spPr/>
    </dgm:pt>
    <dgm:pt modelId="{99F36013-984D-4490-8505-759FF74B5BA7}" type="pres">
      <dgm:prSet presAssocID="{FC45BEA6-EB38-4668-83FE-0706D96676FF}" presName="horz1" presStyleCnt="0"/>
      <dgm:spPr/>
    </dgm:pt>
    <dgm:pt modelId="{69524C5D-6190-49CF-8131-F3CA928043C9}" type="pres">
      <dgm:prSet presAssocID="{FC45BEA6-EB38-4668-83FE-0706D96676FF}" presName="tx1" presStyleLbl="revTx" presStyleIdx="6" presStyleCnt="7"/>
      <dgm:spPr/>
    </dgm:pt>
    <dgm:pt modelId="{F723A473-F670-4703-9CA4-ED2FB31448A2}" type="pres">
      <dgm:prSet presAssocID="{FC45BEA6-EB38-4668-83FE-0706D96676FF}" presName="vert1" presStyleCnt="0"/>
      <dgm:spPr/>
    </dgm:pt>
  </dgm:ptLst>
  <dgm:cxnLst>
    <dgm:cxn modelId="{C85A4705-B220-4472-95ED-6DC6AAB35E55}" type="presOf" srcId="{1D88A6DF-76AB-498D-838E-6DFDF900D0E1}" destId="{B313D816-CC98-4224-9A49-8388884A4DC2}" srcOrd="0" destOrd="0" presId="urn:microsoft.com/office/officeart/2008/layout/LinedList"/>
    <dgm:cxn modelId="{6DDE883B-375F-42D3-9DA0-C9DCDA8A0260}" srcId="{A4DBB310-4594-4A00-8BB7-6FAE88A576DC}" destId="{1D88A6DF-76AB-498D-838E-6DFDF900D0E1}" srcOrd="5" destOrd="0" parTransId="{23E70537-683F-4B85-812D-0EE8E2D2A426}" sibTransId="{851AAED0-FF4A-448C-9AE7-24D85DA6AA2E}"/>
    <dgm:cxn modelId="{D0A9D263-E390-4EB5-A8B9-F7B20224CD65}" srcId="{A4DBB310-4594-4A00-8BB7-6FAE88A576DC}" destId="{2FEE0D0B-E451-4A12-809E-2B006E9F0596}" srcOrd="3" destOrd="0" parTransId="{67EE1F00-8708-429B-9339-25160D7718F5}" sibTransId="{731E8699-169F-4FB0-93CD-2A4DE5F0306F}"/>
    <dgm:cxn modelId="{FF99556B-AD1C-4EA2-B278-0DEE653B5CD9}" srcId="{A4DBB310-4594-4A00-8BB7-6FAE88A576DC}" destId="{911C65A0-7918-4E10-9F0C-B1029A2C114D}" srcOrd="2" destOrd="0" parTransId="{E6A6B9FD-D6C3-4BF3-8883-87931F1606D1}" sibTransId="{9A099CF4-AEE6-42AE-A49B-7825739312FB}"/>
    <dgm:cxn modelId="{B9988250-4E35-4EEF-BDA6-58A4BCEFA8AC}" srcId="{A4DBB310-4594-4A00-8BB7-6FAE88A576DC}" destId="{2BDB7E14-4222-414C-A618-E0DCFA8082A8}" srcOrd="0" destOrd="0" parTransId="{6D43DB12-B7C4-46FF-B6A5-C5F2E8D7625E}" sibTransId="{91DFD716-1E2C-471B-92C1-9ED2B2D1FF80}"/>
    <dgm:cxn modelId="{FCA51B78-5E7A-4EE2-9493-B97DDB094814}" type="presOf" srcId="{FC45BEA6-EB38-4668-83FE-0706D96676FF}" destId="{69524C5D-6190-49CF-8131-F3CA928043C9}" srcOrd="0" destOrd="0" presId="urn:microsoft.com/office/officeart/2008/layout/LinedList"/>
    <dgm:cxn modelId="{99F1968D-FC56-4EF8-91C0-630039C695DD}" srcId="{A4DBB310-4594-4A00-8BB7-6FAE88A576DC}" destId="{B7CD5641-5BD0-46C2-A30F-BE0823902C84}" srcOrd="1" destOrd="0" parTransId="{BFF53334-DDDB-469D-ABD4-1D1E65FB1F3C}" sibTransId="{97171D4E-9C0C-481F-8389-918AD6A13497}"/>
    <dgm:cxn modelId="{DDF1CA92-B0E5-4F5A-9827-0920D3D5A68E}" srcId="{A4DBB310-4594-4A00-8BB7-6FAE88A576DC}" destId="{FC45BEA6-EB38-4668-83FE-0706D96676FF}" srcOrd="6" destOrd="0" parTransId="{8562284D-1652-4B85-AAD6-FA3B387C0E4C}" sibTransId="{F97C9FF7-CDAA-487B-AB66-C13BB63FE0D5}"/>
    <dgm:cxn modelId="{655FE493-3FBE-49B6-9281-A335618AC390}" type="presOf" srcId="{244054D2-2F3B-4CC7-BE12-5ACF04597C6F}" destId="{6B274D01-30AA-4F0F-9FBA-F22641CFBF24}" srcOrd="0" destOrd="0" presId="urn:microsoft.com/office/officeart/2008/layout/LinedList"/>
    <dgm:cxn modelId="{E6A74DA1-4F1F-46F9-9BCF-47D7160118BE}" type="presOf" srcId="{A4DBB310-4594-4A00-8BB7-6FAE88A576DC}" destId="{30D87D0E-43EA-4636-831E-A09C5A50F3B4}" srcOrd="0" destOrd="0" presId="urn:microsoft.com/office/officeart/2008/layout/LinedList"/>
    <dgm:cxn modelId="{06AEDFA1-51E1-4CA0-81D9-9A84614A76D7}" type="presOf" srcId="{B7CD5641-5BD0-46C2-A30F-BE0823902C84}" destId="{7AF4308B-2B65-4166-A8DA-DEB00059DF85}" srcOrd="0" destOrd="0" presId="urn:microsoft.com/office/officeart/2008/layout/LinedList"/>
    <dgm:cxn modelId="{2E07D7BF-91EE-4F03-B204-25B1B7EB35F6}" type="presOf" srcId="{2BDB7E14-4222-414C-A618-E0DCFA8082A8}" destId="{CAD59C11-A5FD-45E8-B531-D3B279C9CB95}" srcOrd="0" destOrd="0" presId="urn:microsoft.com/office/officeart/2008/layout/LinedList"/>
    <dgm:cxn modelId="{402621E2-6040-464B-A542-196C446EC74E}" type="presOf" srcId="{911C65A0-7918-4E10-9F0C-B1029A2C114D}" destId="{C1D3418C-19CC-414C-9C0B-9522B698F99F}" srcOrd="0" destOrd="0" presId="urn:microsoft.com/office/officeart/2008/layout/LinedList"/>
    <dgm:cxn modelId="{A05E9EEA-4AA9-484D-A5A3-B358563B087B}" srcId="{A4DBB310-4594-4A00-8BB7-6FAE88A576DC}" destId="{244054D2-2F3B-4CC7-BE12-5ACF04597C6F}" srcOrd="4" destOrd="0" parTransId="{6245F4E5-6876-4140-8097-B38818459F6F}" sibTransId="{733F8ED7-947F-4539-801B-D7BB202DCBE8}"/>
    <dgm:cxn modelId="{036FDBEF-BEA4-4092-A80D-5A66683F2367}" type="presOf" srcId="{2FEE0D0B-E451-4A12-809E-2B006E9F0596}" destId="{6D0E9805-AF43-4A51-8F0C-5F7C463015C8}" srcOrd="0" destOrd="0" presId="urn:microsoft.com/office/officeart/2008/layout/LinedList"/>
    <dgm:cxn modelId="{E390F589-EDB5-424D-8DF6-F2B4680912F2}" type="presParOf" srcId="{30D87D0E-43EA-4636-831E-A09C5A50F3B4}" destId="{22E43B2C-1CFC-4C59-A8A1-D910C25D9296}" srcOrd="0" destOrd="0" presId="urn:microsoft.com/office/officeart/2008/layout/LinedList"/>
    <dgm:cxn modelId="{F902B9BE-71A2-4DC0-B656-9C4C91178C0A}" type="presParOf" srcId="{30D87D0E-43EA-4636-831E-A09C5A50F3B4}" destId="{0FADC0A5-B618-4BAE-BBCD-3017682AD05F}" srcOrd="1" destOrd="0" presId="urn:microsoft.com/office/officeart/2008/layout/LinedList"/>
    <dgm:cxn modelId="{EA4E3F9F-FB61-442D-805A-49E554ED852E}" type="presParOf" srcId="{0FADC0A5-B618-4BAE-BBCD-3017682AD05F}" destId="{CAD59C11-A5FD-45E8-B531-D3B279C9CB95}" srcOrd="0" destOrd="0" presId="urn:microsoft.com/office/officeart/2008/layout/LinedList"/>
    <dgm:cxn modelId="{673E87A4-AC16-4BF9-91D2-BDCE752727A2}" type="presParOf" srcId="{0FADC0A5-B618-4BAE-BBCD-3017682AD05F}" destId="{7BA81B8F-AAE2-459D-91EE-A83AF5E76949}" srcOrd="1" destOrd="0" presId="urn:microsoft.com/office/officeart/2008/layout/LinedList"/>
    <dgm:cxn modelId="{6E59CDC4-C7B5-486B-AD1E-F3F0E1507A04}" type="presParOf" srcId="{30D87D0E-43EA-4636-831E-A09C5A50F3B4}" destId="{73E89CE9-B3C4-4FBF-8F66-34D5CB3C6AC9}" srcOrd="2" destOrd="0" presId="urn:microsoft.com/office/officeart/2008/layout/LinedList"/>
    <dgm:cxn modelId="{2B93DC69-01E6-4763-8682-845E0AD68096}" type="presParOf" srcId="{30D87D0E-43EA-4636-831E-A09C5A50F3B4}" destId="{2D68EFF7-03F1-4CC7-9558-0744124CF7E3}" srcOrd="3" destOrd="0" presId="urn:microsoft.com/office/officeart/2008/layout/LinedList"/>
    <dgm:cxn modelId="{BCA4C0A5-FF5E-4DE5-8542-4EB1BF8AD206}" type="presParOf" srcId="{2D68EFF7-03F1-4CC7-9558-0744124CF7E3}" destId="{7AF4308B-2B65-4166-A8DA-DEB00059DF85}" srcOrd="0" destOrd="0" presId="urn:microsoft.com/office/officeart/2008/layout/LinedList"/>
    <dgm:cxn modelId="{11C97EE0-18CE-4E93-B7B2-0D8B5AF62276}" type="presParOf" srcId="{2D68EFF7-03F1-4CC7-9558-0744124CF7E3}" destId="{B858CFAC-F273-4446-872B-F6C327177AB6}" srcOrd="1" destOrd="0" presId="urn:microsoft.com/office/officeart/2008/layout/LinedList"/>
    <dgm:cxn modelId="{3DE203B3-55ED-4F49-B92A-55F20F5F61D1}" type="presParOf" srcId="{30D87D0E-43EA-4636-831E-A09C5A50F3B4}" destId="{09EEB5CA-7567-4AB2-95D7-C3CFC8EBA552}" srcOrd="4" destOrd="0" presId="urn:microsoft.com/office/officeart/2008/layout/LinedList"/>
    <dgm:cxn modelId="{9B6C573A-85B5-4E8C-9666-BC6914B9EF04}" type="presParOf" srcId="{30D87D0E-43EA-4636-831E-A09C5A50F3B4}" destId="{39EF89EA-BAB2-4037-ACD4-03D279B3FF94}" srcOrd="5" destOrd="0" presId="urn:microsoft.com/office/officeart/2008/layout/LinedList"/>
    <dgm:cxn modelId="{49076295-4E07-4855-8025-7D4318B18CC0}" type="presParOf" srcId="{39EF89EA-BAB2-4037-ACD4-03D279B3FF94}" destId="{C1D3418C-19CC-414C-9C0B-9522B698F99F}" srcOrd="0" destOrd="0" presId="urn:microsoft.com/office/officeart/2008/layout/LinedList"/>
    <dgm:cxn modelId="{0E1382D1-6C8C-4C69-A72D-DE904F6744ED}" type="presParOf" srcId="{39EF89EA-BAB2-4037-ACD4-03D279B3FF94}" destId="{A2B6CBD7-520B-4898-B50B-20BC063D9145}" srcOrd="1" destOrd="0" presId="urn:microsoft.com/office/officeart/2008/layout/LinedList"/>
    <dgm:cxn modelId="{0041B42B-A896-4BCC-AE9B-4245FB45CA44}" type="presParOf" srcId="{30D87D0E-43EA-4636-831E-A09C5A50F3B4}" destId="{6621A864-3FBE-4A94-97D2-3226ADB1D1D3}" srcOrd="6" destOrd="0" presId="urn:microsoft.com/office/officeart/2008/layout/LinedList"/>
    <dgm:cxn modelId="{205B0F20-9969-4DFC-B004-27FD2A6E0767}" type="presParOf" srcId="{30D87D0E-43EA-4636-831E-A09C5A50F3B4}" destId="{4F5212BE-B802-4351-ABCB-EBB8E2A1427E}" srcOrd="7" destOrd="0" presId="urn:microsoft.com/office/officeart/2008/layout/LinedList"/>
    <dgm:cxn modelId="{717660F2-F6BC-476F-8008-11E4FB5919AF}" type="presParOf" srcId="{4F5212BE-B802-4351-ABCB-EBB8E2A1427E}" destId="{6D0E9805-AF43-4A51-8F0C-5F7C463015C8}" srcOrd="0" destOrd="0" presId="urn:microsoft.com/office/officeart/2008/layout/LinedList"/>
    <dgm:cxn modelId="{4AE53379-0B1E-4F2E-8CC1-12316E57A3F4}" type="presParOf" srcId="{4F5212BE-B802-4351-ABCB-EBB8E2A1427E}" destId="{76728D2A-DD39-4AB0-ADD7-276CF084C003}" srcOrd="1" destOrd="0" presId="urn:microsoft.com/office/officeart/2008/layout/LinedList"/>
    <dgm:cxn modelId="{BF858ED7-0ED7-4B5F-B27E-E54E874066BC}" type="presParOf" srcId="{30D87D0E-43EA-4636-831E-A09C5A50F3B4}" destId="{B15C91E7-BFB9-4DC0-B25D-FDA5B8D4ED98}" srcOrd="8" destOrd="0" presId="urn:microsoft.com/office/officeart/2008/layout/LinedList"/>
    <dgm:cxn modelId="{25B32BE1-B82F-4DEB-B5CD-F4B1290D6B94}" type="presParOf" srcId="{30D87D0E-43EA-4636-831E-A09C5A50F3B4}" destId="{DA4E019C-8596-44F5-A416-0968D8B7A548}" srcOrd="9" destOrd="0" presId="urn:microsoft.com/office/officeart/2008/layout/LinedList"/>
    <dgm:cxn modelId="{E3F3AD1D-7B62-496B-9734-B7894B840153}" type="presParOf" srcId="{DA4E019C-8596-44F5-A416-0968D8B7A548}" destId="{6B274D01-30AA-4F0F-9FBA-F22641CFBF24}" srcOrd="0" destOrd="0" presId="urn:microsoft.com/office/officeart/2008/layout/LinedList"/>
    <dgm:cxn modelId="{87F2D839-985D-4612-AFFA-9680E9D871EB}" type="presParOf" srcId="{DA4E019C-8596-44F5-A416-0968D8B7A548}" destId="{2A908917-3486-4BA8-8121-FED2C0AA6B54}" srcOrd="1" destOrd="0" presId="urn:microsoft.com/office/officeart/2008/layout/LinedList"/>
    <dgm:cxn modelId="{C33AB197-8805-47AE-98DE-318F574A4E91}" type="presParOf" srcId="{30D87D0E-43EA-4636-831E-A09C5A50F3B4}" destId="{C6FF0FF7-7473-4862-ABE5-38BBFB737180}" srcOrd="10" destOrd="0" presId="urn:microsoft.com/office/officeart/2008/layout/LinedList"/>
    <dgm:cxn modelId="{2114F5BE-9EAC-46DE-A9A7-7FAB163ED450}" type="presParOf" srcId="{30D87D0E-43EA-4636-831E-A09C5A50F3B4}" destId="{16259507-0D93-41BE-9E49-269CBCBA1335}" srcOrd="11" destOrd="0" presId="urn:microsoft.com/office/officeart/2008/layout/LinedList"/>
    <dgm:cxn modelId="{F5D1EEA6-7B0B-46BA-AA03-034CE90BA570}" type="presParOf" srcId="{16259507-0D93-41BE-9E49-269CBCBA1335}" destId="{B313D816-CC98-4224-9A49-8388884A4DC2}" srcOrd="0" destOrd="0" presId="urn:microsoft.com/office/officeart/2008/layout/LinedList"/>
    <dgm:cxn modelId="{E9452939-F0E6-4C6A-BA9E-823D90630248}" type="presParOf" srcId="{16259507-0D93-41BE-9E49-269CBCBA1335}" destId="{ED7180FA-EB7D-4CC6-88AC-6A8DABB646B7}" srcOrd="1" destOrd="0" presId="urn:microsoft.com/office/officeart/2008/layout/LinedList"/>
    <dgm:cxn modelId="{7AD8BC42-C6D3-498D-8241-4FD56AD3D9CB}" type="presParOf" srcId="{30D87D0E-43EA-4636-831E-A09C5A50F3B4}" destId="{9EA7E2CD-C4CA-4F64-BE88-A8BC79B64F86}" srcOrd="12" destOrd="0" presId="urn:microsoft.com/office/officeart/2008/layout/LinedList"/>
    <dgm:cxn modelId="{D8EDD6B7-F4CF-4F2E-A871-B855DDECB750}" type="presParOf" srcId="{30D87D0E-43EA-4636-831E-A09C5A50F3B4}" destId="{99F36013-984D-4490-8505-759FF74B5BA7}" srcOrd="13" destOrd="0" presId="urn:microsoft.com/office/officeart/2008/layout/LinedList"/>
    <dgm:cxn modelId="{10C0016B-75ED-4AC6-A255-4532A1212AA3}" type="presParOf" srcId="{99F36013-984D-4490-8505-759FF74B5BA7}" destId="{69524C5D-6190-49CF-8131-F3CA928043C9}" srcOrd="0" destOrd="0" presId="urn:microsoft.com/office/officeart/2008/layout/LinedList"/>
    <dgm:cxn modelId="{62D8210B-DD49-4940-965D-8A6CA40C1518}" type="presParOf" srcId="{99F36013-984D-4490-8505-759FF74B5BA7}" destId="{F723A473-F670-4703-9CA4-ED2FB31448A2}"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E43B2C-1CFC-4C59-A8A1-D910C25D9296}">
      <dsp:nvSpPr>
        <dsp:cNvPr id="0" name=""/>
        <dsp:cNvSpPr/>
      </dsp:nvSpPr>
      <dsp:spPr>
        <a:xfrm>
          <a:off x="0" y="675"/>
          <a:ext cx="5175384"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AD59C11-A5FD-45E8-B531-D3B279C9CB95}">
      <dsp:nvSpPr>
        <dsp:cNvPr id="0" name=""/>
        <dsp:cNvSpPr/>
      </dsp:nvSpPr>
      <dsp:spPr>
        <a:xfrm>
          <a:off x="0" y="675"/>
          <a:ext cx="5175384" cy="7906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GB" sz="1600" kern="1200" dirty="0">
              <a:latin typeface="+mn-lt"/>
            </a:rPr>
            <a:t>Placing the child or young person and their family at the heart, and promoting choice, with full participation in decisions that affect them;</a:t>
          </a:r>
          <a:endParaRPr lang="en-US" sz="1600" kern="1200" dirty="0">
            <a:latin typeface="+mn-lt"/>
          </a:endParaRPr>
        </a:p>
      </dsp:txBody>
      <dsp:txXfrm>
        <a:off x="0" y="675"/>
        <a:ext cx="5175384" cy="790684"/>
      </dsp:txXfrm>
    </dsp:sp>
    <dsp:sp modelId="{73E89CE9-B3C4-4FBF-8F66-34D5CB3C6AC9}">
      <dsp:nvSpPr>
        <dsp:cNvPr id="0" name=""/>
        <dsp:cNvSpPr/>
      </dsp:nvSpPr>
      <dsp:spPr>
        <a:xfrm>
          <a:off x="0" y="791359"/>
          <a:ext cx="5175384" cy="0"/>
        </a:xfrm>
        <a:prstGeom prst="line">
          <a:avLst/>
        </a:prstGeom>
        <a:solidFill>
          <a:schemeClr val="accent2">
            <a:hueOff val="780253"/>
            <a:satOff val="-973"/>
            <a:lumOff val="229"/>
            <a:alphaOff val="0"/>
          </a:schemeClr>
        </a:solidFill>
        <a:ln w="25400" cap="flat" cmpd="sng" algn="ctr">
          <a:solidFill>
            <a:schemeClr val="accent2">
              <a:hueOff val="780253"/>
              <a:satOff val="-973"/>
              <a:lumOff val="229"/>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AF4308B-2B65-4166-A8DA-DEB00059DF85}">
      <dsp:nvSpPr>
        <dsp:cNvPr id="0" name=""/>
        <dsp:cNvSpPr/>
      </dsp:nvSpPr>
      <dsp:spPr>
        <a:xfrm>
          <a:off x="0" y="791359"/>
          <a:ext cx="5175384" cy="7906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GB" sz="1600" kern="1200">
              <a:latin typeface="+mn-lt"/>
            </a:rPr>
            <a:t>Working together with families to enable a rights-respecting, strengths-based, inclusive approach;</a:t>
          </a:r>
          <a:endParaRPr lang="en-US" sz="1600" kern="1200">
            <a:latin typeface="+mn-lt"/>
          </a:endParaRPr>
        </a:p>
      </dsp:txBody>
      <dsp:txXfrm>
        <a:off x="0" y="791359"/>
        <a:ext cx="5175384" cy="790684"/>
      </dsp:txXfrm>
    </dsp:sp>
    <dsp:sp modelId="{09EEB5CA-7567-4AB2-95D7-C3CFC8EBA552}">
      <dsp:nvSpPr>
        <dsp:cNvPr id="0" name=""/>
        <dsp:cNvSpPr/>
      </dsp:nvSpPr>
      <dsp:spPr>
        <a:xfrm>
          <a:off x="0" y="1582044"/>
          <a:ext cx="5175384" cy="0"/>
        </a:xfrm>
        <a:prstGeom prst="line">
          <a:avLst/>
        </a:prstGeom>
        <a:solidFill>
          <a:schemeClr val="accent2">
            <a:hueOff val="1560506"/>
            <a:satOff val="-1946"/>
            <a:lumOff val="458"/>
            <a:alphaOff val="0"/>
          </a:schemeClr>
        </a:solidFill>
        <a:ln w="25400" cap="flat" cmpd="sng" algn="ctr">
          <a:solidFill>
            <a:schemeClr val="accent2">
              <a:hueOff val="1560506"/>
              <a:satOff val="-1946"/>
              <a:lumOff val="45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1D3418C-19CC-414C-9C0B-9522B698F99F}">
      <dsp:nvSpPr>
        <dsp:cNvPr id="0" name=""/>
        <dsp:cNvSpPr/>
      </dsp:nvSpPr>
      <dsp:spPr>
        <a:xfrm>
          <a:off x="0" y="1582044"/>
          <a:ext cx="5175384" cy="7906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GB" sz="1600" kern="1200">
              <a:latin typeface="+mn-lt"/>
            </a:rPr>
            <a:t>Understanding wellbeing as being about all areas of life including family, community and society;</a:t>
          </a:r>
          <a:endParaRPr lang="en-US" sz="1600" kern="1200">
            <a:latin typeface="+mn-lt"/>
          </a:endParaRPr>
        </a:p>
      </dsp:txBody>
      <dsp:txXfrm>
        <a:off x="0" y="1582044"/>
        <a:ext cx="5175384" cy="790684"/>
      </dsp:txXfrm>
    </dsp:sp>
    <dsp:sp modelId="{6621A864-3FBE-4A94-97D2-3226ADB1D1D3}">
      <dsp:nvSpPr>
        <dsp:cNvPr id="0" name=""/>
        <dsp:cNvSpPr/>
      </dsp:nvSpPr>
      <dsp:spPr>
        <a:xfrm>
          <a:off x="0" y="2372728"/>
          <a:ext cx="5175384" cy="0"/>
        </a:xfrm>
        <a:prstGeom prst="line">
          <a:avLst/>
        </a:prstGeom>
        <a:solidFill>
          <a:schemeClr val="accent2">
            <a:hueOff val="2340759"/>
            <a:satOff val="-2919"/>
            <a:lumOff val="686"/>
            <a:alphaOff val="0"/>
          </a:schemeClr>
        </a:solidFill>
        <a:ln w="25400" cap="flat" cmpd="sng" algn="ctr">
          <a:solidFill>
            <a:schemeClr val="accent2">
              <a:hueOff val="2340759"/>
              <a:satOff val="-2919"/>
              <a:lumOff val="686"/>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D0E9805-AF43-4A51-8F0C-5F7C463015C8}">
      <dsp:nvSpPr>
        <dsp:cNvPr id="0" name=""/>
        <dsp:cNvSpPr/>
      </dsp:nvSpPr>
      <dsp:spPr>
        <a:xfrm>
          <a:off x="0" y="2372728"/>
          <a:ext cx="5175384" cy="7906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GB" sz="1600" kern="1200">
              <a:latin typeface="+mn-lt"/>
            </a:rPr>
            <a:t>Valuing difference and ensuring everyone is treated fairly;</a:t>
          </a:r>
          <a:endParaRPr lang="en-US" sz="1600" kern="1200">
            <a:latin typeface="+mn-lt"/>
          </a:endParaRPr>
        </a:p>
      </dsp:txBody>
      <dsp:txXfrm>
        <a:off x="0" y="2372728"/>
        <a:ext cx="5175384" cy="790684"/>
      </dsp:txXfrm>
    </dsp:sp>
    <dsp:sp modelId="{B15C91E7-BFB9-4DC0-B25D-FDA5B8D4ED98}">
      <dsp:nvSpPr>
        <dsp:cNvPr id="0" name=""/>
        <dsp:cNvSpPr/>
      </dsp:nvSpPr>
      <dsp:spPr>
        <a:xfrm>
          <a:off x="0" y="3163412"/>
          <a:ext cx="5175384" cy="0"/>
        </a:xfrm>
        <a:prstGeom prst="line">
          <a:avLst/>
        </a:prstGeom>
        <a:solidFill>
          <a:schemeClr val="accent2">
            <a:hueOff val="3121013"/>
            <a:satOff val="-3893"/>
            <a:lumOff val="915"/>
            <a:alphaOff val="0"/>
          </a:schemeClr>
        </a:solidFill>
        <a:ln w="25400" cap="flat" cmpd="sng" algn="ctr">
          <a:solidFill>
            <a:schemeClr val="accent2">
              <a:hueOff val="3121013"/>
              <a:satOff val="-3893"/>
              <a:lumOff val="915"/>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B274D01-30AA-4F0F-9FBA-F22641CFBF24}">
      <dsp:nvSpPr>
        <dsp:cNvPr id="0" name=""/>
        <dsp:cNvSpPr/>
      </dsp:nvSpPr>
      <dsp:spPr>
        <a:xfrm>
          <a:off x="0" y="3163412"/>
          <a:ext cx="5175384" cy="7906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GB" sz="1600" kern="1200">
              <a:latin typeface="+mn-lt"/>
            </a:rPr>
            <a:t>Considering and addressing inequalities;</a:t>
          </a:r>
          <a:endParaRPr lang="en-US" sz="1600" kern="1200">
            <a:latin typeface="+mn-lt"/>
          </a:endParaRPr>
        </a:p>
      </dsp:txBody>
      <dsp:txXfrm>
        <a:off x="0" y="3163412"/>
        <a:ext cx="5175384" cy="790684"/>
      </dsp:txXfrm>
    </dsp:sp>
    <dsp:sp modelId="{C6FF0FF7-7473-4862-ABE5-38BBFB737180}">
      <dsp:nvSpPr>
        <dsp:cNvPr id="0" name=""/>
        <dsp:cNvSpPr/>
      </dsp:nvSpPr>
      <dsp:spPr>
        <a:xfrm>
          <a:off x="0" y="3954096"/>
          <a:ext cx="5175384" cy="0"/>
        </a:xfrm>
        <a:prstGeom prst="line">
          <a:avLst/>
        </a:prstGeom>
        <a:solidFill>
          <a:schemeClr val="accent2">
            <a:hueOff val="3901266"/>
            <a:satOff val="-4866"/>
            <a:lumOff val="1144"/>
            <a:alphaOff val="0"/>
          </a:schemeClr>
        </a:solidFill>
        <a:ln w="25400" cap="flat" cmpd="sng" algn="ctr">
          <a:solidFill>
            <a:schemeClr val="accent2">
              <a:hueOff val="3901266"/>
              <a:satOff val="-4866"/>
              <a:lumOff val="1144"/>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313D816-CC98-4224-9A49-8388884A4DC2}">
      <dsp:nvSpPr>
        <dsp:cNvPr id="0" name=""/>
        <dsp:cNvSpPr/>
      </dsp:nvSpPr>
      <dsp:spPr>
        <a:xfrm>
          <a:off x="0" y="3954096"/>
          <a:ext cx="5175384" cy="7906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GB" sz="1600" kern="1200" dirty="0">
              <a:latin typeface="+mn-lt"/>
            </a:rPr>
            <a:t>Providing support for children, young people and families when they need it, until things get better, to help them to reach their full potential; and</a:t>
          </a:r>
          <a:endParaRPr lang="en-US" sz="1600" kern="1200" dirty="0">
            <a:latin typeface="+mn-lt"/>
          </a:endParaRPr>
        </a:p>
      </dsp:txBody>
      <dsp:txXfrm>
        <a:off x="0" y="3954096"/>
        <a:ext cx="5175384" cy="790684"/>
      </dsp:txXfrm>
    </dsp:sp>
    <dsp:sp modelId="{9EA7E2CD-C4CA-4F64-BE88-A8BC79B64F86}">
      <dsp:nvSpPr>
        <dsp:cNvPr id="0" name=""/>
        <dsp:cNvSpPr/>
      </dsp:nvSpPr>
      <dsp:spPr>
        <a:xfrm>
          <a:off x="0" y="4744781"/>
          <a:ext cx="5175384" cy="0"/>
        </a:xfrm>
        <a:prstGeom prst="line">
          <a:avLst/>
        </a:prstGeom>
        <a:solidFill>
          <a:schemeClr val="accent2">
            <a:hueOff val="4681519"/>
            <a:satOff val="-5839"/>
            <a:lumOff val="1373"/>
            <a:alphaOff val="0"/>
          </a:schemeClr>
        </a:solidFill>
        <a:ln w="25400" cap="flat" cmpd="sng" algn="ctr">
          <a:solidFill>
            <a:schemeClr val="accent2">
              <a:hueOff val="4681519"/>
              <a:satOff val="-5839"/>
              <a:lumOff val="1373"/>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9524C5D-6190-49CF-8131-F3CA928043C9}">
      <dsp:nvSpPr>
        <dsp:cNvPr id="0" name=""/>
        <dsp:cNvSpPr/>
      </dsp:nvSpPr>
      <dsp:spPr>
        <a:xfrm>
          <a:off x="0" y="4744781"/>
          <a:ext cx="5175384" cy="7906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GB" sz="1600" kern="1200">
              <a:latin typeface="+mn-lt"/>
            </a:rPr>
            <a:t>Everyone working together in local areas and across Scotland to improve outcomes for children, young people and their families.</a:t>
          </a:r>
          <a:endParaRPr lang="en-US" sz="1600" kern="1200">
            <a:latin typeface="+mn-lt"/>
          </a:endParaRPr>
        </a:p>
      </dsp:txBody>
      <dsp:txXfrm>
        <a:off x="0" y="4744781"/>
        <a:ext cx="5175384" cy="790684"/>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fld id="{6BA61561-43CC-466A-B192-2F620CFA4C8B}" type="datetimeFigureOut">
              <a:rPr lang="en-GB" smtClean="0"/>
              <a:t>30/08/2023</a:t>
            </a:fld>
            <a:endParaRPr lang="en-GB"/>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79F2B6F0-2456-46D0-BE23-522DA53BC90E}" type="slidenum">
              <a:rPr lang="en-GB" smtClean="0"/>
              <a:t>‹#›</a:t>
            </a:fld>
            <a:endParaRPr lang="en-GB"/>
          </a:p>
        </p:txBody>
      </p:sp>
    </p:spTree>
    <p:extLst>
      <p:ext uri="{BB962C8B-B14F-4D97-AF65-F5344CB8AC3E}">
        <p14:creationId xmlns:p14="http://schemas.microsoft.com/office/powerpoint/2010/main" val="11841043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74499CED-D51F-4E05-B705-41D64C46158D}" type="datetimeFigureOut">
              <a:rPr lang="en-GB" smtClean="0"/>
              <a:t>30/08/2023</a:t>
            </a:fld>
            <a:endParaRPr lang="en-GB"/>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886A4A13-2982-42AD-8EC6-50E5E33A6B8A}" type="slidenum">
              <a:rPr lang="en-GB" smtClean="0"/>
              <a:t>‹#›</a:t>
            </a:fld>
            <a:endParaRPr lang="en-GB"/>
          </a:p>
        </p:txBody>
      </p:sp>
    </p:spTree>
    <p:extLst>
      <p:ext uri="{BB962C8B-B14F-4D97-AF65-F5344CB8AC3E}">
        <p14:creationId xmlns:p14="http://schemas.microsoft.com/office/powerpoint/2010/main" val="33247384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86A4A13-2982-42AD-8EC6-50E5E33A6B8A}" type="slidenum">
              <a:rPr lang="en-GB" smtClean="0"/>
              <a:t>2</a:t>
            </a:fld>
            <a:endParaRPr lang="en-GB"/>
          </a:p>
        </p:txBody>
      </p:sp>
    </p:spTree>
    <p:extLst>
      <p:ext uri="{BB962C8B-B14F-4D97-AF65-F5344CB8AC3E}">
        <p14:creationId xmlns:p14="http://schemas.microsoft.com/office/powerpoint/2010/main" val="14265140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86A4A13-2982-42AD-8EC6-50E5E33A6B8A}" type="slidenum">
              <a:rPr lang="en-GB" smtClean="0"/>
              <a:t>11</a:t>
            </a:fld>
            <a:endParaRPr lang="en-GB"/>
          </a:p>
        </p:txBody>
      </p:sp>
    </p:spTree>
    <p:extLst>
      <p:ext uri="{BB962C8B-B14F-4D97-AF65-F5344CB8AC3E}">
        <p14:creationId xmlns:p14="http://schemas.microsoft.com/office/powerpoint/2010/main" val="37360932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86A4A13-2982-42AD-8EC6-50E5E33A6B8A}" type="slidenum">
              <a:rPr lang="en-GB" smtClean="0"/>
              <a:t>12</a:t>
            </a:fld>
            <a:endParaRPr lang="en-GB"/>
          </a:p>
        </p:txBody>
      </p:sp>
    </p:spTree>
    <p:extLst>
      <p:ext uri="{BB962C8B-B14F-4D97-AF65-F5344CB8AC3E}">
        <p14:creationId xmlns:p14="http://schemas.microsoft.com/office/powerpoint/2010/main" val="30221376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86A4A13-2982-42AD-8EC6-50E5E33A6B8A}" type="slidenum">
              <a:rPr lang="en-GB" smtClean="0"/>
              <a:t>13</a:t>
            </a:fld>
            <a:endParaRPr lang="en-GB"/>
          </a:p>
        </p:txBody>
      </p:sp>
    </p:spTree>
    <p:extLst>
      <p:ext uri="{BB962C8B-B14F-4D97-AF65-F5344CB8AC3E}">
        <p14:creationId xmlns:p14="http://schemas.microsoft.com/office/powerpoint/2010/main" val="185546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86A4A13-2982-42AD-8EC6-50E5E33A6B8A}" type="slidenum">
              <a:rPr lang="en-GB" smtClean="0"/>
              <a:t>3</a:t>
            </a:fld>
            <a:endParaRPr lang="en-GB"/>
          </a:p>
        </p:txBody>
      </p:sp>
    </p:spTree>
    <p:extLst>
      <p:ext uri="{BB962C8B-B14F-4D97-AF65-F5344CB8AC3E}">
        <p14:creationId xmlns:p14="http://schemas.microsoft.com/office/powerpoint/2010/main" val="20224130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86A4A13-2982-42AD-8EC6-50E5E33A6B8A}" type="slidenum">
              <a:rPr lang="en-GB" smtClean="0"/>
              <a:t>4</a:t>
            </a:fld>
            <a:endParaRPr lang="en-GB"/>
          </a:p>
        </p:txBody>
      </p:sp>
    </p:spTree>
    <p:extLst>
      <p:ext uri="{BB962C8B-B14F-4D97-AF65-F5344CB8AC3E}">
        <p14:creationId xmlns:p14="http://schemas.microsoft.com/office/powerpoint/2010/main" val="36095862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86A4A13-2982-42AD-8EC6-50E5E33A6B8A}" type="slidenum">
              <a:rPr lang="en-GB" smtClean="0"/>
              <a:t>5</a:t>
            </a:fld>
            <a:endParaRPr lang="en-GB"/>
          </a:p>
        </p:txBody>
      </p:sp>
    </p:spTree>
    <p:extLst>
      <p:ext uri="{BB962C8B-B14F-4D97-AF65-F5344CB8AC3E}">
        <p14:creationId xmlns:p14="http://schemas.microsoft.com/office/powerpoint/2010/main" val="1514622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86A4A13-2982-42AD-8EC6-50E5E33A6B8A}" type="slidenum">
              <a:rPr lang="en-GB" smtClean="0"/>
              <a:t>6</a:t>
            </a:fld>
            <a:endParaRPr lang="en-GB"/>
          </a:p>
        </p:txBody>
      </p:sp>
    </p:spTree>
    <p:extLst>
      <p:ext uri="{BB962C8B-B14F-4D97-AF65-F5344CB8AC3E}">
        <p14:creationId xmlns:p14="http://schemas.microsoft.com/office/powerpoint/2010/main" val="11601148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86A4A13-2982-42AD-8EC6-50E5E33A6B8A}" type="slidenum">
              <a:rPr lang="en-GB" smtClean="0"/>
              <a:t>7</a:t>
            </a:fld>
            <a:endParaRPr lang="en-GB"/>
          </a:p>
        </p:txBody>
      </p:sp>
    </p:spTree>
    <p:extLst>
      <p:ext uri="{BB962C8B-B14F-4D97-AF65-F5344CB8AC3E}">
        <p14:creationId xmlns:p14="http://schemas.microsoft.com/office/powerpoint/2010/main" val="27433862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lvl="0" indent="-342900">
              <a:buFont typeface="Symbol" panose="05050102010706020507" pitchFamily="18" charset="2"/>
              <a:buChar char=""/>
            </a:pPr>
            <a:r>
              <a:rPr lang="en-GB" sz="1200" dirty="0">
                <a:effectLst/>
                <a:latin typeface="Arial" panose="020B0604020202020204" pitchFamily="34" charset="0"/>
                <a:ea typeface="Times New Roman" panose="02020603050405020304" pitchFamily="18" charset="0"/>
              </a:rPr>
              <a:t>2 hour training session bespoke to organisations (minimum number of attendees is 10) </a:t>
            </a:r>
            <a:endParaRPr lang="en-GB" sz="1200" dirty="0">
              <a:effectLst/>
              <a:latin typeface="Calibri" panose="020F0502020204030204" pitchFamily="34" charset="0"/>
              <a:ea typeface="Calibri" panose="020F0502020204030204" pitchFamily="34" charset="0"/>
            </a:endParaRPr>
          </a:p>
          <a:p>
            <a:pPr marL="342900" lvl="0" indent="-342900">
              <a:buFont typeface="Symbol" panose="05050102010706020507" pitchFamily="18" charset="2"/>
              <a:buChar char=""/>
            </a:pPr>
            <a:r>
              <a:rPr lang="en-GB" sz="1200" dirty="0">
                <a:effectLst/>
                <a:latin typeface="Arial" panose="020B0604020202020204" pitchFamily="34" charset="0"/>
                <a:ea typeface="Times New Roman" panose="02020603050405020304" pitchFamily="18" charset="0"/>
              </a:rPr>
              <a:t>Open training sessions are held online every quarter open to individuals working across the third and statutory sector. </a:t>
            </a:r>
          </a:p>
          <a:p>
            <a:pPr marL="342900" lvl="0" indent="-342900">
              <a:buFont typeface="Symbol" panose="05050102010706020507" pitchFamily="18" charset="2"/>
              <a:buChar char=""/>
            </a:pPr>
            <a:r>
              <a:rPr lang="en-GB" sz="1200" dirty="0">
                <a:effectLst/>
                <a:latin typeface="Arial" panose="020B0604020202020204" pitchFamily="34" charset="0"/>
                <a:ea typeface="Times New Roman" panose="02020603050405020304" pitchFamily="18" charset="0"/>
              </a:rPr>
              <a:t>Train the Trainer sessions run bespoke for organisations wishing to cascade training to their own networks</a:t>
            </a:r>
            <a:endParaRPr lang="en-GB" sz="1200" dirty="0">
              <a:effectLst/>
              <a:latin typeface="Calibri" panose="020F0502020204030204" pitchFamily="34" charset="0"/>
              <a:ea typeface="Calibri" panose="020F0502020204030204" pitchFamily="34" charset="0"/>
            </a:endParaRPr>
          </a:p>
          <a:p>
            <a:pPr marL="342900" lvl="0" indent="-342900">
              <a:buFont typeface="Symbol" panose="05050102010706020507" pitchFamily="18" charset="2"/>
              <a:buChar char=""/>
            </a:pPr>
            <a:r>
              <a:rPr lang="en-GB" sz="1200" dirty="0">
                <a:latin typeface="Arial" panose="020B0604020202020204" pitchFamily="34" charset="0"/>
              </a:rPr>
              <a:t>Resources: The training is available on </a:t>
            </a:r>
            <a:r>
              <a:rPr lang="en-GB" sz="1200" dirty="0" err="1">
                <a:latin typeface="Arial" panose="020B0604020202020204" pitchFamily="34" charset="0"/>
              </a:rPr>
              <a:t>Youtube</a:t>
            </a:r>
            <a:r>
              <a:rPr lang="en-GB" sz="1200" dirty="0">
                <a:latin typeface="Arial" panose="020B0604020202020204" pitchFamily="34" charset="0"/>
              </a:rPr>
              <a:t> and split into seven modules. </a:t>
            </a:r>
            <a:r>
              <a:rPr lang="en-GB" sz="1200" dirty="0">
                <a:effectLst/>
                <a:latin typeface="Arial" panose="020B0604020202020204" pitchFamily="34" charset="0"/>
                <a:ea typeface="Times New Roman" panose="02020603050405020304" pitchFamily="18" charset="0"/>
              </a:rPr>
              <a:t>The training booklets are also available online to coincide with the training. </a:t>
            </a:r>
          </a:p>
          <a:p>
            <a:pPr marL="342900" lvl="0" indent="-342900">
              <a:buFont typeface="Symbol" panose="05050102010706020507" pitchFamily="18" charset="2"/>
              <a:buChar char=""/>
            </a:pPr>
            <a:r>
              <a:rPr lang="en-GB" sz="1200" dirty="0">
                <a:latin typeface="Arial" panose="020B0604020202020204" pitchFamily="34" charset="0"/>
                <a:ea typeface="Calibri" panose="020F0502020204030204" pitchFamily="34" charset="0"/>
              </a:rPr>
              <a:t>Pop-Up Sessions – offered to those who have received the training usually 2-3 months after training. </a:t>
            </a:r>
            <a:endParaRPr lang="en-GB" sz="1200" dirty="0">
              <a:effectLst/>
              <a:latin typeface="Calibri" panose="020F0502020204030204" pitchFamily="34" charset="0"/>
              <a:ea typeface="Calibri" panose="020F0502020204030204" pitchFamily="34" charset="0"/>
            </a:endParaRPr>
          </a:p>
          <a:p>
            <a:endParaRPr lang="en-GB" dirty="0"/>
          </a:p>
        </p:txBody>
      </p:sp>
      <p:sp>
        <p:nvSpPr>
          <p:cNvPr id="4" name="Slide Number Placeholder 3"/>
          <p:cNvSpPr>
            <a:spLocks noGrp="1"/>
          </p:cNvSpPr>
          <p:nvPr>
            <p:ph type="sldNum" sz="quarter" idx="10"/>
          </p:nvPr>
        </p:nvSpPr>
        <p:spPr/>
        <p:txBody>
          <a:bodyPr/>
          <a:lstStyle/>
          <a:p>
            <a:fld id="{886A4A13-2982-42AD-8EC6-50E5E33A6B8A}" type="slidenum">
              <a:rPr lang="en-GB" smtClean="0"/>
              <a:t>8</a:t>
            </a:fld>
            <a:endParaRPr lang="en-GB"/>
          </a:p>
        </p:txBody>
      </p:sp>
    </p:spTree>
    <p:extLst>
      <p:ext uri="{BB962C8B-B14F-4D97-AF65-F5344CB8AC3E}">
        <p14:creationId xmlns:p14="http://schemas.microsoft.com/office/powerpoint/2010/main" val="32958475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86A4A13-2982-42AD-8EC6-50E5E33A6B8A}" type="slidenum">
              <a:rPr lang="en-GB" smtClean="0"/>
              <a:t>9</a:t>
            </a:fld>
            <a:endParaRPr lang="en-GB"/>
          </a:p>
        </p:txBody>
      </p:sp>
    </p:spTree>
    <p:extLst>
      <p:ext uri="{BB962C8B-B14F-4D97-AF65-F5344CB8AC3E}">
        <p14:creationId xmlns:p14="http://schemas.microsoft.com/office/powerpoint/2010/main" val="20259205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86A4A13-2982-42AD-8EC6-50E5E33A6B8A}" type="slidenum">
              <a:rPr lang="en-GB" smtClean="0"/>
              <a:t>10</a:t>
            </a:fld>
            <a:endParaRPr lang="en-GB"/>
          </a:p>
        </p:txBody>
      </p:sp>
    </p:spTree>
    <p:extLst>
      <p:ext uri="{BB962C8B-B14F-4D97-AF65-F5344CB8AC3E}">
        <p14:creationId xmlns:p14="http://schemas.microsoft.com/office/powerpoint/2010/main" val="39441983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E1616201-FD54-44E5-B226-5CF3DFA960E8}" type="datetimeFigureOut">
              <a:rPr lang="en-GB" smtClean="0"/>
              <a:t>30/08/2023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64B04B-9936-4842-AEB0-AF66DDEC9483}" type="slidenum">
              <a:rPr lang="en-GB" smtClean="0"/>
              <a:t>‹#›</a:t>
            </a:fld>
            <a:endParaRPr lang="en-GB"/>
          </a:p>
        </p:txBody>
      </p:sp>
    </p:spTree>
    <p:extLst>
      <p:ext uri="{BB962C8B-B14F-4D97-AF65-F5344CB8AC3E}">
        <p14:creationId xmlns:p14="http://schemas.microsoft.com/office/powerpoint/2010/main" val="27513491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1616201-FD54-44E5-B226-5CF3DFA960E8}" type="datetimeFigureOut">
              <a:rPr lang="en-GB" smtClean="0"/>
              <a:t>30/08/2023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64B04B-9936-4842-AEB0-AF66DDEC9483}" type="slidenum">
              <a:rPr lang="en-GB" smtClean="0"/>
              <a:t>‹#›</a:t>
            </a:fld>
            <a:endParaRPr lang="en-GB"/>
          </a:p>
        </p:txBody>
      </p:sp>
    </p:spTree>
    <p:extLst>
      <p:ext uri="{BB962C8B-B14F-4D97-AF65-F5344CB8AC3E}">
        <p14:creationId xmlns:p14="http://schemas.microsoft.com/office/powerpoint/2010/main" val="28610148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1616201-FD54-44E5-B226-5CF3DFA960E8}" type="datetimeFigureOut">
              <a:rPr lang="en-GB" smtClean="0"/>
              <a:t>30/08/2023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64B04B-9936-4842-AEB0-AF66DDEC9483}" type="slidenum">
              <a:rPr lang="en-GB" smtClean="0"/>
              <a:t>‹#›</a:t>
            </a:fld>
            <a:endParaRPr lang="en-GB"/>
          </a:p>
        </p:txBody>
      </p:sp>
    </p:spTree>
    <p:extLst>
      <p:ext uri="{BB962C8B-B14F-4D97-AF65-F5344CB8AC3E}">
        <p14:creationId xmlns:p14="http://schemas.microsoft.com/office/powerpoint/2010/main" val="3630708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1616201-FD54-44E5-B226-5CF3DFA960E8}" type="datetimeFigureOut">
              <a:rPr lang="en-GB" smtClean="0"/>
              <a:t>30/08/2023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64B04B-9936-4842-AEB0-AF66DDEC9483}" type="slidenum">
              <a:rPr lang="en-GB" smtClean="0"/>
              <a:t>‹#›</a:t>
            </a:fld>
            <a:endParaRPr lang="en-GB"/>
          </a:p>
        </p:txBody>
      </p:sp>
    </p:spTree>
    <p:extLst>
      <p:ext uri="{BB962C8B-B14F-4D97-AF65-F5344CB8AC3E}">
        <p14:creationId xmlns:p14="http://schemas.microsoft.com/office/powerpoint/2010/main" val="26591522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1616201-FD54-44E5-B226-5CF3DFA960E8}" type="datetimeFigureOut">
              <a:rPr lang="en-GB" smtClean="0"/>
              <a:t>30/08/2023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64B04B-9936-4842-AEB0-AF66DDEC9483}" type="slidenum">
              <a:rPr lang="en-GB" smtClean="0"/>
              <a:t>‹#›</a:t>
            </a:fld>
            <a:endParaRPr lang="en-GB"/>
          </a:p>
        </p:txBody>
      </p:sp>
    </p:spTree>
    <p:extLst>
      <p:ext uri="{BB962C8B-B14F-4D97-AF65-F5344CB8AC3E}">
        <p14:creationId xmlns:p14="http://schemas.microsoft.com/office/powerpoint/2010/main" val="7411491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E1616201-FD54-44E5-B226-5CF3DFA960E8}" type="datetimeFigureOut">
              <a:rPr lang="en-GB" smtClean="0"/>
              <a:t>30/08/2023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864B04B-9936-4842-AEB0-AF66DDEC9483}" type="slidenum">
              <a:rPr lang="en-GB" smtClean="0"/>
              <a:t>‹#›</a:t>
            </a:fld>
            <a:endParaRPr lang="en-GB"/>
          </a:p>
        </p:txBody>
      </p:sp>
    </p:spTree>
    <p:extLst>
      <p:ext uri="{BB962C8B-B14F-4D97-AF65-F5344CB8AC3E}">
        <p14:creationId xmlns:p14="http://schemas.microsoft.com/office/powerpoint/2010/main" val="454436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E1616201-FD54-44E5-B226-5CF3DFA960E8}" type="datetimeFigureOut">
              <a:rPr lang="en-GB" smtClean="0"/>
              <a:t>30/08/2023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864B04B-9936-4842-AEB0-AF66DDEC9483}" type="slidenum">
              <a:rPr lang="en-GB" smtClean="0"/>
              <a:t>‹#›</a:t>
            </a:fld>
            <a:endParaRPr lang="en-GB"/>
          </a:p>
        </p:txBody>
      </p:sp>
    </p:spTree>
    <p:extLst>
      <p:ext uri="{BB962C8B-B14F-4D97-AF65-F5344CB8AC3E}">
        <p14:creationId xmlns:p14="http://schemas.microsoft.com/office/powerpoint/2010/main" val="24002365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E1616201-FD54-44E5-B226-5CF3DFA960E8}" type="datetimeFigureOut">
              <a:rPr lang="en-GB" smtClean="0"/>
              <a:t>30/08/2023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864B04B-9936-4842-AEB0-AF66DDEC9483}" type="slidenum">
              <a:rPr lang="en-GB" smtClean="0"/>
              <a:t>‹#›</a:t>
            </a:fld>
            <a:endParaRPr lang="en-GB"/>
          </a:p>
        </p:txBody>
      </p:sp>
    </p:spTree>
    <p:extLst>
      <p:ext uri="{BB962C8B-B14F-4D97-AF65-F5344CB8AC3E}">
        <p14:creationId xmlns:p14="http://schemas.microsoft.com/office/powerpoint/2010/main" val="18403571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616201-FD54-44E5-B226-5CF3DFA960E8}" type="datetimeFigureOut">
              <a:rPr lang="en-GB" smtClean="0"/>
              <a:t>30/08/2023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864B04B-9936-4842-AEB0-AF66DDEC9483}" type="slidenum">
              <a:rPr lang="en-GB" smtClean="0"/>
              <a:t>‹#›</a:t>
            </a:fld>
            <a:endParaRPr lang="en-GB"/>
          </a:p>
        </p:txBody>
      </p:sp>
    </p:spTree>
    <p:extLst>
      <p:ext uri="{BB962C8B-B14F-4D97-AF65-F5344CB8AC3E}">
        <p14:creationId xmlns:p14="http://schemas.microsoft.com/office/powerpoint/2010/main" val="36751248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1616201-FD54-44E5-B226-5CF3DFA960E8}" type="datetimeFigureOut">
              <a:rPr lang="en-GB" smtClean="0"/>
              <a:t>30/08/2023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864B04B-9936-4842-AEB0-AF66DDEC9483}" type="slidenum">
              <a:rPr lang="en-GB" smtClean="0"/>
              <a:t>‹#›</a:t>
            </a:fld>
            <a:endParaRPr lang="en-GB"/>
          </a:p>
        </p:txBody>
      </p:sp>
    </p:spTree>
    <p:extLst>
      <p:ext uri="{BB962C8B-B14F-4D97-AF65-F5344CB8AC3E}">
        <p14:creationId xmlns:p14="http://schemas.microsoft.com/office/powerpoint/2010/main" val="20821989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1616201-FD54-44E5-B226-5CF3DFA960E8}" type="datetimeFigureOut">
              <a:rPr lang="en-GB" smtClean="0"/>
              <a:t>30/08/2023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864B04B-9936-4842-AEB0-AF66DDEC9483}" type="slidenum">
              <a:rPr lang="en-GB" smtClean="0"/>
              <a:t>‹#›</a:t>
            </a:fld>
            <a:endParaRPr lang="en-GB"/>
          </a:p>
        </p:txBody>
      </p:sp>
    </p:spTree>
    <p:extLst>
      <p:ext uri="{BB962C8B-B14F-4D97-AF65-F5344CB8AC3E}">
        <p14:creationId xmlns:p14="http://schemas.microsoft.com/office/powerpoint/2010/main" val="10680621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616201-FD54-44E5-B226-5CF3DFA960E8}" type="datetimeFigureOut">
              <a:rPr lang="en-GB" smtClean="0"/>
              <a:t>30/08/2023</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64B04B-9936-4842-AEB0-AF66DDEC9483}" type="slidenum">
              <a:rPr lang="en-GB" smtClean="0"/>
              <a:t>‹#›</a:t>
            </a:fld>
            <a:endParaRPr lang="en-GB"/>
          </a:p>
        </p:txBody>
      </p:sp>
    </p:spTree>
    <p:extLst>
      <p:ext uri="{BB962C8B-B14F-4D97-AF65-F5344CB8AC3E}">
        <p14:creationId xmlns:p14="http://schemas.microsoft.com/office/powerpoint/2010/main" val="16117691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hyperlink" Target="mailto:GIRFEC@alliance-Scotland.org.uk"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7" Type="http://schemas.openxmlformats.org/officeDocument/2006/relationships/hyperlink" Target="mailto:Marianne.Tyler@alliance-Scotland.org.uk"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mailto:GIRFEC@alliance-scotland.org.uk" TargetMode="External"/><Relationship Id="rId5" Type="http://schemas.openxmlformats.org/officeDocument/2006/relationships/hyperlink" Target="http://www.alliance-scotland.org.uk/" TargetMode="External"/><Relationship Id="rId4" Type="http://schemas.openxmlformats.org/officeDocument/2006/relationships/image" Target="../media/image12.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 y="4504829"/>
            <a:ext cx="9144000" cy="2348880"/>
          </a:xfrm>
          <a:prstGeom prst="rect">
            <a:avLst/>
          </a:prstGeom>
          <a:solidFill>
            <a:srgbClr val="7D1873"/>
          </a:solidFill>
          <a:ln>
            <a:noFill/>
          </a:ln>
          <a:effectLst/>
          <a:scene3d>
            <a:camera prst="orthographicFront">
              <a:rot lat="0" lon="0" rev="0"/>
            </a:camera>
            <a:lightRig rig="contrasting" dir="t">
              <a:rot lat="0" lon="0" rev="7800000"/>
            </a:lightRig>
          </a:scene3d>
          <a:sp3d>
            <a:bevelT w="139700" h="139700"/>
          </a:sp3d>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white"/>
              </a:solidFill>
            </a:endParaRPr>
          </a:p>
        </p:txBody>
      </p:sp>
      <p:sp>
        <p:nvSpPr>
          <p:cNvPr id="3" name="TextBox 2"/>
          <p:cNvSpPr txBox="1"/>
          <p:nvPr/>
        </p:nvSpPr>
        <p:spPr>
          <a:xfrm>
            <a:off x="305440" y="4767167"/>
            <a:ext cx="8533118" cy="1508105"/>
          </a:xfrm>
          <a:prstGeom prst="rect">
            <a:avLst/>
          </a:prstGeom>
          <a:noFill/>
        </p:spPr>
        <p:txBody>
          <a:bodyPr wrap="square" rtlCol="0">
            <a:spAutoFit/>
          </a:bodyPr>
          <a:lstStyle/>
          <a:p>
            <a:pPr algn="ctr" defTabSz="457200"/>
            <a:r>
              <a:rPr lang="en-US" sz="3600" dirty="0">
                <a:solidFill>
                  <a:prstClr val="white"/>
                </a:solidFill>
                <a:latin typeface="Arial" panose="020B0604020202020204" pitchFamily="34" charset="0"/>
                <a:ea typeface="Batang" panose="02030600000101010101" pitchFamily="18" charset="-127"/>
                <a:cs typeface="Arial" panose="020B0604020202020204" pitchFamily="34" charset="0"/>
              </a:rPr>
              <a:t>Children and Young People </a:t>
            </a:r>
            <a:r>
              <a:rPr lang="en-US" sz="3600" dirty="0" err="1">
                <a:solidFill>
                  <a:prstClr val="white"/>
                </a:solidFill>
                <a:latin typeface="Arial" panose="020B0604020202020204" pitchFamily="34" charset="0"/>
                <a:ea typeface="Batang" panose="02030600000101010101" pitchFamily="18" charset="-127"/>
                <a:cs typeface="Arial" panose="020B0604020202020204" pitchFamily="34" charset="0"/>
              </a:rPr>
              <a:t>Programme</a:t>
            </a:r>
            <a:r>
              <a:rPr lang="en-US" sz="3600" dirty="0">
                <a:solidFill>
                  <a:prstClr val="white"/>
                </a:solidFill>
                <a:latin typeface="Arial" panose="020B0604020202020204" pitchFamily="34" charset="0"/>
                <a:ea typeface="Batang" panose="02030600000101010101" pitchFamily="18" charset="-127"/>
                <a:cs typeface="Arial" panose="020B0604020202020204" pitchFamily="34" charset="0"/>
              </a:rPr>
              <a:t> </a:t>
            </a:r>
          </a:p>
          <a:p>
            <a:pPr algn="ctr" defTabSz="457200"/>
            <a:r>
              <a:rPr lang="en-US" sz="2800" dirty="0">
                <a:solidFill>
                  <a:prstClr val="white"/>
                </a:solidFill>
                <a:latin typeface="Arial" panose="020B0604020202020204" pitchFamily="34" charset="0"/>
                <a:ea typeface="Batang" panose="02030600000101010101" pitchFamily="18" charset="-127"/>
                <a:cs typeface="Arial" panose="020B0604020202020204" pitchFamily="34" charset="0"/>
              </a:rPr>
              <a:t>Highland Self Management Forum</a:t>
            </a:r>
          </a:p>
          <a:p>
            <a:pPr algn="ctr" defTabSz="457200"/>
            <a:r>
              <a:rPr lang="en-US" sz="2800" dirty="0">
                <a:solidFill>
                  <a:prstClr val="white"/>
                </a:solidFill>
                <a:latin typeface="Arial" panose="020B0604020202020204" pitchFamily="34" charset="0"/>
                <a:ea typeface="Batang" panose="02030600000101010101" pitchFamily="18" charset="-127"/>
                <a:cs typeface="Arial" panose="020B0604020202020204" pitchFamily="34" charset="0"/>
              </a:rPr>
              <a:t>Thursday 7</a:t>
            </a:r>
            <a:r>
              <a:rPr lang="en-US" sz="2800" baseline="30000" dirty="0">
                <a:solidFill>
                  <a:prstClr val="white"/>
                </a:solidFill>
                <a:latin typeface="Arial" panose="020B0604020202020204" pitchFamily="34" charset="0"/>
                <a:ea typeface="Batang" panose="02030600000101010101" pitchFamily="18" charset="-127"/>
                <a:cs typeface="Arial" panose="020B0604020202020204" pitchFamily="34" charset="0"/>
              </a:rPr>
              <a:t>th</a:t>
            </a:r>
            <a:r>
              <a:rPr lang="en-US" sz="2800" dirty="0">
                <a:solidFill>
                  <a:prstClr val="white"/>
                </a:solidFill>
                <a:latin typeface="Arial" panose="020B0604020202020204" pitchFamily="34" charset="0"/>
                <a:ea typeface="Batang" panose="02030600000101010101" pitchFamily="18" charset="-127"/>
                <a:cs typeface="Arial" panose="020B0604020202020204" pitchFamily="34" charset="0"/>
              </a:rPr>
              <a:t> September 2023 </a:t>
            </a:r>
          </a:p>
        </p:txBody>
      </p:sp>
      <p:pic>
        <p:nvPicPr>
          <p:cNvPr id="22" name="Picture 21">
            <a:extLst>
              <a:ext uri="{FF2B5EF4-FFF2-40B4-BE49-F238E27FC236}">
                <a16:creationId xmlns:a16="http://schemas.microsoft.com/office/drawing/2014/main" id="{E6795E02-043E-48A1-84D8-B6BAE6DF761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5441" y="169499"/>
            <a:ext cx="864096" cy="3718414"/>
          </a:xfrm>
          <a:prstGeom prst="rect">
            <a:avLst/>
          </a:prstGeom>
        </p:spPr>
      </p:pic>
      <p:pic>
        <p:nvPicPr>
          <p:cNvPr id="24" name="Picture 23">
            <a:extLst>
              <a:ext uri="{FF2B5EF4-FFF2-40B4-BE49-F238E27FC236}">
                <a16:creationId xmlns:a16="http://schemas.microsoft.com/office/drawing/2014/main" id="{2A6FE8D7-B6C1-4B89-991C-FA8A46C193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56377" y="174665"/>
            <a:ext cx="882182" cy="3715110"/>
          </a:xfrm>
          <a:prstGeom prst="rect">
            <a:avLst/>
          </a:prstGeom>
        </p:spPr>
      </p:pic>
      <p:pic>
        <p:nvPicPr>
          <p:cNvPr id="2" name="Picture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91912" y="716503"/>
            <a:ext cx="2560175" cy="2906451"/>
          </a:xfrm>
          <a:prstGeom prst="rect">
            <a:avLst/>
          </a:prstGeom>
        </p:spPr>
      </p:pic>
    </p:spTree>
    <p:extLst>
      <p:ext uri="{BB962C8B-B14F-4D97-AF65-F5344CB8AC3E}">
        <p14:creationId xmlns:p14="http://schemas.microsoft.com/office/powerpoint/2010/main" val="14731541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44824"/>
            <a:ext cx="8229600" cy="4752528"/>
          </a:xfrm>
        </p:spPr>
        <p:txBody>
          <a:bodyPr>
            <a:noAutofit/>
          </a:bodyPr>
          <a:lstStyle/>
          <a:p>
            <a:pPr marL="0" lvl="0" indent="0">
              <a:buNone/>
            </a:pPr>
            <a:r>
              <a:rPr lang="en-GB" sz="1800" dirty="0">
                <a:effectLst/>
                <a:latin typeface="Calibri" panose="020F0502020204030204" pitchFamily="34" charset="0"/>
                <a:ea typeface="Calibri" panose="020F0502020204030204" pitchFamily="34" charset="0"/>
              </a:rPr>
              <a:t>We know individuals and organisations utilise GIRFEC in different ways. In addition to our training, we want to hear from people about their own experiences. </a:t>
            </a:r>
          </a:p>
          <a:p>
            <a:pPr marL="0" lvl="0" indent="0">
              <a:buNone/>
            </a:pPr>
            <a:endParaRPr lang="en-GB" sz="1800" dirty="0">
              <a:latin typeface="Calibri" panose="020F0502020204030204" pitchFamily="34" charset="0"/>
              <a:ea typeface="Calibri" panose="020F0502020204030204" pitchFamily="34" charset="0"/>
            </a:endParaRPr>
          </a:p>
          <a:p>
            <a:r>
              <a:rPr lang="en-GB" sz="1800" dirty="0">
                <a:effectLst/>
                <a:latin typeface="Calibri" panose="020F0502020204030204" pitchFamily="34" charset="0"/>
                <a:ea typeface="Calibri" panose="020F0502020204030204" pitchFamily="34" charset="0"/>
              </a:rPr>
              <a:t>What does GIRFEC mean to you? </a:t>
            </a:r>
          </a:p>
          <a:p>
            <a:r>
              <a:rPr lang="en-GB" sz="1800" dirty="0">
                <a:latin typeface="Calibri" panose="020F0502020204030204" pitchFamily="34" charset="0"/>
                <a:ea typeface="Calibri" panose="020F0502020204030204" pitchFamily="34" charset="0"/>
              </a:rPr>
              <a:t>How do you use GIRFEC in practice?</a:t>
            </a:r>
          </a:p>
          <a:p>
            <a:r>
              <a:rPr lang="en-GB" sz="1800" dirty="0">
                <a:latin typeface="Calibri" panose="020F0502020204030204" pitchFamily="34" charset="0"/>
                <a:ea typeface="Calibri" panose="020F0502020204030204" pitchFamily="34" charset="0"/>
              </a:rPr>
              <a:t>H</a:t>
            </a:r>
            <a:r>
              <a:rPr lang="en-GB" sz="1800" dirty="0">
                <a:effectLst/>
                <a:latin typeface="Calibri" panose="020F0502020204030204" pitchFamily="34" charset="0"/>
                <a:ea typeface="Calibri" panose="020F0502020204030204" pitchFamily="34" charset="0"/>
              </a:rPr>
              <a:t>ow you</a:t>
            </a:r>
            <a:r>
              <a:rPr lang="en-GB" sz="1800" dirty="0">
                <a:latin typeface="Calibri" panose="020F0502020204030204" pitchFamily="34" charset="0"/>
                <a:ea typeface="Calibri" panose="020F0502020204030204" pitchFamily="34" charset="0"/>
              </a:rPr>
              <a:t> have used GIRFEC which has led to positive outcomes?</a:t>
            </a:r>
          </a:p>
          <a:p>
            <a:r>
              <a:rPr lang="en-GB" sz="1800" dirty="0">
                <a:effectLst/>
                <a:latin typeface="Calibri" panose="020F0502020204030204" pitchFamily="34" charset="0"/>
                <a:ea typeface="Calibri" panose="020F0502020204030204" pitchFamily="34" charset="0"/>
              </a:rPr>
              <a:t>Have you experienced challenges when implementing GIRFEC? How did you overcome this?</a:t>
            </a:r>
          </a:p>
          <a:p>
            <a:endParaRPr lang="en-GB" sz="1800" dirty="0">
              <a:latin typeface="Calibri" panose="020F0502020204030204" pitchFamily="34" charset="0"/>
              <a:ea typeface="Calibri" panose="020F0502020204030204" pitchFamily="34" charset="0"/>
            </a:endParaRPr>
          </a:p>
          <a:p>
            <a:endParaRPr lang="en-GB" sz="1800" dirty="0">
              <a:effectLst/>
              <a:latin typeface="Calibri" panose="020F0502020204030204" pitchFamily="34" charset="0"/>
              <a:ea typeface="Calibri" panose="020F0502020204030204" pitchFamily="34" charset="0"/>
            </a:endParaRPr>
          </a:p>
          <a:p>
            <a:pPr marL="0" indent="0">
              <a:buNone/>
            </a:pPr>
            <a:r>
              <a:rPr lang="en-GB" sz="1800" dirty="0">
                <a:latin typeface="Calibri" panose="020F0502020204030204" pitchFamily="34" charset="0"/>
                <a:ea typeface="Calibri" panose="020F0502020204030204" pitchFamily="34" charset="0"/>
              </a:rPr>
              <a:t>Email </a:t>
            </a:r>
            <a:r>
              <a:rPr lang="en-GB" sz="1800" dirty="0">
                <a:latin typeface="Calibri" panose="020F0502020204030204" pitchFamily="34" charset="0"/>
                <a:ea typeface="Calibri" panose="020F0502020204030204" pitchFamily="34" charset="0"/>
                <a:hlinkClick r:id="rId3"/>
              </a:rPr>
              <a:t>GIRFEC@alliance-Scotland.org.uk</a:t>
            </a:r>
            <a:r>
              <a:rPr lang="en-GB" sz="1800" dirty="0">
                <a:latin typeface="Calibri" panose="020F0502020204030204" pitchFamily="34" charset="0"/>
                <a:ea typeface="Calibri" panose="020F0502020204030204" pitchFamily="34" charset="0"/>
              </a:rPr>
              <a:t> to find out more information</a:t>
            </a:r>
            <a:endParaRPr lang="en-GB" sz="1800" dirty="0">
              <a:effectLst/>
              <a:latin typeface="Calibri" panose="020F0502020204030204" pitchFamily="34" charset="0"/>
              <a:ea typeface="Calibri" panose="020F0502020204030204" pitchFamily="34" charset="0"/>
            </a:endParaRPr>
          </a:p>
        </p:txBody>
      </p:sp>
      <p:sp>
        <p:nvSpPr>
          <p:cNvPr id="4" name="Title 3"/>
          <p:cNvSpPr>
            <a:spLocks noGrp="1"/>
          </p:cNvSpPr>
          <p:nvPr>
            <p:ph type="title"/>
          </p:nvPr>
        </p:nvSpPr>
        <p:spPr>
          <a:xfrm>
            <a:off x="0" y="0"/>
            <a:ext cx="9144000" cy="1556792"/>
          </a:xfrm>
          <a:prstGeom prst="rect">
            <a:avLst/>
          </a:prstGeom>
          <a:solidFill>
            <a:srgbClr val="7D187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GB" b="1" dirty="0"/>
              <a:t>Case Study Collection </a:t>
            </a:r>
          </a:p>
        </p:txBody>
      </p:sp>
      <p:pic>
        <p:nvPicPr>
          <p:cNvPr id="5" name="Picture 4" descr="Logo, company name&#10;&#10;Description automatically generated">
            <a:extLst>
              <a:ext uri="{FF2B5EF4-FFF2-40B4-BE49-F238E27FC236}">
                <a16:creationId xmlns:a16="http://schemas.microsoft.com/office/drawing/2014/main" id="{CC9062E5-539F-A5C9-BE3B-34E8423358F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524328" y="5301208"/>
            <a:ext cx="1440160" cy="1440160"/>
          </a:xfrm>
          <a:prstGeom prst="rect">
            <a:avLst/>
          </a:prstGeom>
        </p:spPr>
      </p:pic>
    </p:spTree>
    <p:extLst>
      <p:ext uri="{BB962C8B-B14F-4D97-AF65-F5344CB8AC3E}">
        <p14:creationId xmlns:p14="http://schemas.microsoft.com/office/powerpoint/2010/main" val="39501787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44824"/>
            <a:ext cx="8229600" cy="4752528"/>
          </a:xfrm>
        </p:spPr>
        <p:txBody>
          <a:bodyPr>
            <a:noAutofit/>
          </a:bodyPr>
          <a:lstStyle/>
          <a:p>
            <a:pPr marL="0" indent="0" algn="l">
              <a:buNone/>
            </a:pPr>
            <a:r>
              <a:rPr lang="en-GB" sz="1800" b="0" i="0" dirty="0">
                <a:solidFill>
                  <a:srgbClr val="212529"/>
                </a:solidFill>
                <a:effectLst/>
              </a:rPr>
              <a:t>The new Children and Young People, Community of Practice (CoP) has been created to provide a safe space for individuals working across the sector to come together to share promising practice, opportunities and learning and importantly to network with each other.</a:t>
            </a:r>
          </a:p>
          <a:p>
            <a:pPr marL="0" indent="0" algn="l">
              <a:buNone/>
            </a:pPr>
            <a:endParaRPr lang="en-GB" sz="1800" dirty="0">
              <a:solidFill>
                <a:srgbClr val="212529"/>
              </a:solidFill>
            </a:endParaRPr>
          </a:p>
          <a:p>
            <a:pPr marL="0" indent="0" algn="l">
              <a:buNone/>
            </a:pPr>
            <a:r>
              <a:rPr lang="en-GB" sz="1800" b="0" i="0" dirty="0">
                <a:solidFill>
                  <a:srgbClr val="212529"/>
                </a:solidFill>
                <a:effectLst/>
              </a:rPr>
              <a:t>The CoP will be designed for and by its members with the ALLIANCE providing administrative support. At our launch event in June, members discussed the vision for the </a:t>
            </a:r>
            <a:r>
              <a:rPr lang="en-GB" sz="1800" b="0" i="0" dirty="0" err="1">
                <a:solidFill>
                  <a:srgbClr val="212529"/>
                </a:solidFill>
                <a:effectLst/>
              </a:rPr>
              <a:t>CoP.</a:t>
            </a:r>
            <a:r>
              <a:rPr lang="en-GB" sz="1800" b="0" i="0" dirty="0">
                <a:solidFill>
                  <a:srgbClr val="212529"/>
                </a:solidFill>
                <a:effectLst/>
              </a:rPr>
              <a:t> The below vision statement is in draft form and will be defined at future meetings:</a:t>
            </a:r>
            <a:endParaRPr lang="en-GB" sz="1800" b="0" i="1" dirty="0">
              <a:solidFill>
                <a:srgbClr val="212529"/>
              </a:solidFill>
              <a:effectLst/>
            </a:endParaRPr>
          </a:p>
          <a:p>
            <a:pPr marL="0" lvl="0" indent="0">
              <a:buNone/>
            </a:pPr>
            <a:endParaRPr lang="en-GB" sz="1800" i="1" dirty="0">
              <a:solidFill>
                <a:srgbClr val="212529"/>
              </a:solidFill>
            </a:endParaRPr>
          </a:p>
          <a:p>
            <a:pPr marL="0" lvl="0" indent="0">
              <a:buNone/>
            </a:pPr>
            <a:r>
              <a:rPr lang="en-GB" sz="1800" b="1" i="1" dirty="0">
                <a:solidFill>
                  <a:srgbClr val="212529"/>
                </a:solidFill>
                <a:effectLst/>
              </a:rPr>
              <a:t>“The Children and Young People Community of Practice is a safe space to bring together members; respecting individual views, values and ideas. A space to learn and connect with one another. The Community has shared ownership, with freedom to connect with one another. A social movement to help drive positive change.”</a:t>
            </a:r>
            <a:endParaRPr lang="en-GB" sz="1800" b="1" dirty="0">
              <a:effectLst/>
              <a:ea typeface="Calibri" panose="020F0502020204030204" pitchFamily="34" charset="0"/>
            </a:endParaRPr>
          </a:p>
        </p:txBody>
      </p:sp>
      <p:sp>
        <p:nvSpPr>
          <p:cNvPr id="4" name="Title 3"/>
          <p:cNvSpPr>
            <a:spLocks noGrp="1"/>
          </p:cNvSpPr>
          <p:nvPr>
            <p:ph type="title"/>
          </p:nvPr>
        </p:nvSpPr>
        <p:spPr>
          <a:xfrm>
            <a:off x="0" y="0"/>
            <a:ext cx="9144000" cy="1556792"/>
          </a:xfrm>
          <a:prstGeom prst="rect">
            <a:avLst/>
          </a:prstGeom>
          <a:solidFill>
            <a:srgbClr val="7D187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GB" b="1" dirty="0"/>
              <a:t>Community of Practice</a:t>
            </a:r>
          </a:p>
        </p:txBody>
      </p:sp>
    </p:spTree>
    <p:extLst>
      <p:ext uri="{BB962C8B-B14F-4D97-AF65-F5344CB8AC3E}">
        <p14:creationId xmlns:p14="http://schemas.microsoft.com/office/powerpoint/2010/main" val="41831543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1556792"/>
          </a:xfrm>
          <a:prstGeom prst="rect">
            <a:avLst/>
          </a:prstGeom>
          <a:solidFill>
            <a:srgbClr val="7D187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GB" b="1" dirty="0"/>
              <a:t>Get Involved</a:t>
            </a:r>
          </a:p>
        </p:txBody>
      </p:sp>
      <p:sp>
        <p:nvSpPr>
          <p:cNvPr id="9" name="TextBox 8">
            <a:extLst>
              <a:ext uri="{FF2B5EF4-FFF2-40B4-BE49-F238E27FC236}">
                <a16:creationId xmlns:a16="http://schemas.microsoft.com/office/drawing/2014/main" id="{E0D9C30E-D201-45B5-92AC-FA3445D8D1BB}"/>
              </a:ext>
            </a:extLst>
          </p:cNvPr>
          <p:cNvSpPr txBox="1"/>
          <p:nvPr/>
        </p:nvSpPr>
        <p:spPr>
          <a:xfrm>
            <a:off x="467544" y="1700808"/>
            <a:ext cx="8526792" cy="4708981"/>
          </a:xfrm>
          <a:prstGeom prst="rect">
            <a:avLst/>
          </a:prstGeom>
          <a:noFill/>
        </p:spPr>
        <p:txBody>
          <a:bodyPr wrap="square" rtlCol="0">
            <a:spAutoFit/>
          </a:bodyPr>
          <a:lstStyle/>
          <a:p>
            <a:endParaRPr lang="en-GB" sz="2000" b="0" i="0" dirty="0">
              <a:solidFill>
                <a:srgbClr val="212529"/>
              </a:solidFill>
              <a:effectLst/>
            </a:endParaRPr>
          </a:p>
          <a:p>
            <a:pPr marL="457200" indent="-457200">
              <a:buFont typeface="Arial" panose="020B0604020202020204" pitchFamily="34" charset="0"/>
              <a:buChar char="•"/>
            </a:pPr>
            <a:r>
              <a:rPr lang="en-GB" sz="2400" dirty="0">
                <a:solidFill>
                  <a:srgbClr val="212529"/>
                </a:solidFill>
              </a:rPr>
              <a:t>Open training session (external)</a:t>
            </a:r>
            <a:br>
              <a:rPr lang="en-GB" sz="2400" dirty="0">
                <a:solidFill>
                  <a:srgbClr val="212529"/>
                </a:solidFill>
              </a:rPr>
            </a:br>
            <a:r>
              <a:rPr lang="en-GB" sz="2400" dirty="0">
                <a:solidFill>
                  <a:srgbClr val="212529"/>
                </a:solidFill>
              </a:rPr>
              <a:t>Thursday 5</a:t>
            </a:r>
            <a:r>
              <a:rPr lang="en-GB" sz="2400" baseline="30000" dirty="0">
                <a:solidFill>
                  <a:srgbClr val="212529"/>
                </a:solidFill>
              </a:rPr>
              <a:t>th</a:t>
            </a:r>
            <a:r>
              <a:rPr lang="en-GB" sz="2400" dirty="0">
                <a:solidFill>
                  <a:srgbClr val="212529"/>
                </a:solidFill>
              </a:rPr>
              <a:t> October</a:t>
            </a:r>
            <a:br>
              <a:rPr lang="en-GB" sz="2400" dirty="0">
                <a:solidFill>
                  <a:srgbClr val="212529"/>
                </a:solidFill>
              </a:rPr>
            </a:br>
            <a:r>
              <a:rPr lang="en-GB" sz="2400" dirty="0">
                <a:solidFill>
                  <a:srgbClr val="212529"/>
                </a:solidFill>
              </a:rPr>
              <a:t>10am – 12pm</a:t>
            </a:r>
            <a:br>
              <a:rPr lang="en-GB" sz="2400" dirty="0">
                <a:solidFill>
                  <a:srgbClr val="212529"/>
                </a:solidFill>
              </a:rPr>
            </a:br>
            <a:r>
              <a:rPr lang="en-GB" sz="2400" b="0" i="0" dirty="0">
                <a:solidFill>
                  <a:srgbClr val="212529"/>
                </a:solidFill>
                <a:effectLst/>
              </a:rPr>
              <a:t>Online</a:t>
            </a:r>
          </a:p>
          <a:p>
            <a:pPr marL="457200" indent="-457200">
              <a:buFont typeface="Arial" panose="020B0604020202020204" pitchFamily="34" charset="0"/>
              <a:buChar char="•"/>
            </a:pPr>
            <a:r>
              <a:rPr lang="en-GB" sz="2400" dirty="0">
                <a:solidFill>
                  <a:srgbClr val="212529"/>
                </a:solidFill>
              </a:rPr>
              <a:t>Children and Young People Community of Practice</a:t>
            </a:r>
            <a:br>
              <a:rPr lang="en-GB" sz="2400" dirty="0">
                <a:solidFill>
                  <a:srgbClr val="212529"/>
                </a:solidFill>
              </a:rPr>
            </a:br>
            <a:r>
              <a:rPr lang="en-GB" sz="2400" dirty="0">
                <a:solidFill>
                  <a:srgbClr val="212529"/>
                </a:solidFill>
              </a:rPr>
              <a:t>Wednesday 13</a:t>
            </a:r>
            <a:r>
              <a:rPr lang="en-GB" sz="2400" baseline="30000" dirty="0">
                <a:solidFill>
                  <a:srgbClr val="212529"/>
                </a:solidFill>
              </a:rPr>
              <a:t>th</a:t>
            </a:r>
            <a:r>
              <a:rPr lang="en-GB" sz="2400" dirty="0">
                <a:solidFill>
                  <a:srgbClr val="212529"/>
                </a:solidFill>
              </a:rPr>
              <a:t> September </a:t>
            </a:r>
            <a:br>
              <a:rPr lang="en-GB" sz="2400" dirty="0">
                <a:solidFill>
                  <a:srgbClr val="212529"/>
                </a:solidFill>
              </a:rPr>
            </a:br>
            <a:r>
              <a:rPr lang="en-GB" sz="2400" dirty="0">
                <a:solidFill>
                  <a:srgbClr val="212529"/>
                </a:solidFill>
              </a:rPr>
              <a:t>2pm – 4pm</a:t>
            </a:r>
            <a:br>
              <a:rPr lang="en-GB" sz="2400" dirty="0">
                <a:solidFill>
                  <a:srgbClr val="212529"/>
                </a:solidFill>
              </a:rPr>
            </a:br>
            <a:r>
              <a:rPr lang="en-GB" sz="2400" dirty="0">
                <a:solidFill>
                  <a:srgbClr val="212529"/>
                </a:solidFill>
              </a:rPr>
              <a:t>Online</a:t>
            </a:r>
          </a:p>
          <a:p>
            <a:pPr marL="457200" indent="-457200">
              <a:buFont typeface="Arial" panose="020B0604020202020204" pitchFamily="34" charset="0"/>
              <a:buChar char="•"/>
            </a:pPr>
            <a:r>
              <a:rPr lang="en-GB" sz="2400" b="0" i="0" dirty="0">
                <a:solidFill>
                  <a:srgbClr val="212529"/>
                </a:solidFill>
                <a:effectLst/>
              </a:rPr>
              <a:t>Children and Young People Newsletter (Quarterly)</a:t>
            </a:r>
          </a:p>
          <a:p>
            <a:pPr marL="457200" indent="-457200">
              <a:buFont typeface="Arial" panose="020B0604020202020204" pitchFamily="34" charset="0"/>
              <a:buChar char="•"/>
            </a:pPr>
            <a:endParaRPr lang="en-GB" sz="2400" dirty="0">
              <a:solidFill>
                <a:srgbClr val="212529"/>
              </a:solidFill>
            </a:endParaRPr>
          </a:p>
          <a:p>
            <a:pPr marL="457200" indent="-457200">
              <a:buFont typeface="Arial" panose="020B0604020202020204" pitchFamily="34" charset="0"/>
              <a:buChar char="•"/>
            </a:pPr>
            <a:endParaRPr lang="en-GB" sz="2000" b="0" i="0" dirty="0">
              <a:solidFill>
                <a:srgbClr val="212529"/>
              </a:solidFill>
              <a:effectLst/>
            </a:endParaRPr>
          </a:p>
          <a:p>
            <a:pPr marL="457200" indent="-457200">
              <a:buFont typeface="Arial" panose="020B0604020202020204" pitchFamily="34" charset="0"/>
              <a:buChar char="•"/>
            </a:pPr>
            <a:endParaRPr lang="en-GB" sz="2000" b="0" i="0" dirty="0">
              <a:solidFill>
                <a:srgbClr val="212529"/>
              </a:solidFill>
              <a:effectLst/>
            </a:endParaRPr>
          </a:p>
        </p:txBody>
      </p:sp>
    </p:spTree>
    <p:extLst>
      <p:ext uri="{BB962C8B-B14F-4D97-AF65-F5344CB8AC3E}">
        <p14:creationId xmlns:p14="http://schemas.microsoft.com/office/powerpoint/2010/main" val="36081234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grpSp>
        <p:nvGrpSpPr>
          <p:cNvPr id="4" name="Group 3"/>
          <p:cNvGrpSpPr/>
          <p:nvPr/>
        </p:nvGrpSpPr>
        <p:grpSpPr>
          <a:xfrm>
            <a:off x="0" y="-1"/>
            <a:ext cx="9144000" cy="2021807"/>
            <a:chOff x="0" y="0"/>
            <a:chExt cx="9144000" cy="3068960"/>
          </a:xfrm>
        </p:grpSpPr>
        <p:sp>
          <p:nvSpPr>
            <p:cNvPr id="5" name="Rectangle 4"/>
            <p:cNvSpPr/>
            <p:nvPr/>
          </p:nvSpPr>
          <p:spPr>
            <a:xfrm>
              <a:off x="0" y="0"/>
              <a:ext cx="9144000" cy="3068960"/>
            </a:xfrm>
            <a:prstGeom prst="rect">
              <a:avLst/>
            </a:prstGeom>
            <a:solidFill>
              <a:srgbClr val="7D187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white"/>
                </a:solidFill>
              </a:endParaRPr>
            </a:p>
          </p:txBody>
        </p:sp>
        <p:sp>
          <p:nvSpPr>
            <p:cNvPr id="6" name="TextBox 5"/>
            <p:cNvSpPr txBox="1"/>
            <p:nvPr/>
          </p:nvSpPr>
          <p:spPr>
            <a:xfrm>
              <a:off x="899592" y="658116"/>
              <a:ext cx="7344816" cy="1541705"/>
            </a:xfrm>
            <a:prstGeom prst="rect">
              <a:avLst/>
            </a:prstGeom>
            <a:noFill/>
          </p:spPr>
          <p:txBody>
            <a:bodyPr wrap="square" rtlCol="0">
              <a:spAutoFit/>
            </a:bodyPr>
            <a:lstStyle/>
            <a:p>
              <a:pPr algn="ctr"/>
              <a:r>
                <a:rPr lang="en-GB" sz="6000" b="1" dirty="0">
                  <a:solidFill>
                    <a:prstClr val="white"/>
                  </a:solidFill>
                  <a:cs typeface="Arial" panose="020B0604020202020204" pitchFamily="34" charset="0"/>
                </a:rPr>
                <a:t>Any questions?</a:t>
              </a:r>
            </a:p>
          </p:txBody>
        </p:sp>
      </p:grpSp>
      <p:pic>
        <p:nvPicPr>
          <p:cNvPr id="8" name="Picture 7" descr="alliancecircle.png"/>
          <p:cNvPicPr>
            <a:picLocks noChangeAspect="1"/>
          </p:cNvPicPr>
          <p:nvPr/>
        </p:nvPicPr>
        <p:blipFill>
          <a:blip r:embed="rId3" cstate="print">
            <a:extLst>
              <a:ext uri="{28A0092B-C50C-407E-A947-70E740481C1C}">
                <a14:useLocalDpi xmlns:a14="http://schemas.microsoft.com/office/drawing/2010/main"/>
              </a:ext>
            </a:extLst>
          </a:blip>
          <a:srcRect l="43797" t="39724" r="43545" b="41012"/>
          <a:stretch>
            <a:fillRect/>
          </a:stretch>
        </p:blipFill>
        <p:spPr>
          <a:xfrm>
            <a:off x="3555603" y="4503129"/>
            <a:ext cx="2032793" cy="2320404"/>
          </a:xfrm>
          <a:prstGeom prst="rect">
            <a:avLst/>
          </a:prstGeom>
        </p:spPr>
      </p:pic>
      <p:pic>
        <p:nvPicPr>
          <p:cNvPr id="7" name="Picture 6">
            <a:extLst>
              <a:ext uri="{FF2B5EF4-FFF2-40B4-BE49-F238E27FC236}">
                <a16:creationId xmlns:a16="http://schemas.microsoft.com/office/drawing/2014/main" id="{7D75762E-4153-457B-83E9-E362D98FB9A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787834" y="4639579"/>
            <a:ext cx="2356166" cy="2218421"/>
          </a:xfrm>
          <a:prstGeom prst="rect">
            <a:avLst/>
          </a:prstGeom>
        </p:spPr>
      </p:pic>
      <p:pic>
        <p:nvPicPr>
          <p:cNvPr id="24" name="Picture 23">
            <a:extLst>
              <a:ext uri="{FF2B5EF4-FFF2-40B4-BE49-F238E27FC236}">
                <a16:creationId xmlns:a16="http://schemas.microsoft.com/office/drawing/2014/main" id="{DB722C60-730A-468E-9C2C-6452C51EA40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flipH="1">
            <a:off x="1" y="4639579"/>
            <a:ext cx="2356166" cy="2218421"/>
          </a:xfrm>
          <a:prstGeom prst="rect">
            <a:avLst/>
          </a:prstGeom>
        </p:spPr>
      </p:pic>
      <p:sp>
        <p:nvSpPr>
          <p:cNvPr id="9" name="TextBox 8"/>
          <p:cNvSpPr txBox="1"/>
          <p:nvPr/>
        </p:nvSpPr>
        <p:spPr>
          <a:xfrm>
            <a:off x="2368929" y="2296445"/>
            <a:ext cx="4575911" cy="2031325"/>
          </a:xfrm>
          <a:prstGeom prst="rect">
            <a:avLst/>
          </a:prstGeom>
          <a:noFill/>
        </p:spPr>
        <p:txBody>
          <a:bodyPr wrap="square" rtlCol="0">
            <a:spAutoFit/>
          </a:bodyPr>
          <a:lstStyle/>
          <a:p>
            <a:pPr algn="ctr"/>
            <a:r>
              <a:rPr lang="en-GB" dirty="0">
                <a:latin typeface="Arial" panose="020B0604020202020204" pitchFamily="34" charset="0"/>
                <a:cs typeface="Arial" panose="020B0604020202020204" pitchFamily="34" charset="0"/>
                <a:hlinkClick r:id="rId5"/>
              </a:rPr>
              <a:t>www.alliance-scotland.org.uk</a:t>
            </a:r>
            <a:r>
              <a:rPr lang="en-GB" dirty="0">
                <a:latin typeface="Arial" panose="020B0604020202020204" pitchFamily="34" charset="0"/>
                <a:cs typeface="Arial" panose="020B0604020202020204" pitchFamily="34" charset="0"/>
              </a:rPr>
              <a:t> </a:t>
            </a:r>
            <a:br>
              <a:rPr lang="en-GB" dirty="0">
                <a:latin typeface="Arial" panose="020B0604020202020204" pitchFamily="34" charset="0"/>
                <a:cs typeface="Arial" panose="020B0604020202020204" pitchFamily="34" charset="0"/>
              </a:rPr>
            </a:br>
            <a:endParaRPr lang="en-GB" dirty="0">
              <a:latin typeface="Arial" panose="020B0604020202020204" pitchFamily="34" charset="0"/>
              <a:cs typeface="Arial" panose="020B0604020202020204" pitchFamily="34" charset="0"/>
            </a:endParaRPr>
          </a:p>
          <a:p>
            <a:pPr algn="ctr"/>
            <a:r>
              <a:rPr lang="en-GB" dirty="0">
                <a:latin typeface="Arial" panose="020B0604020202020204" pitchFamily="34" charset="0"/>
                <a:cs typeface="Arial" panose="020B0604020202020204" pitchFamily="34" charset="0"/>
                <a:hlinkClick r:id="rId6"/>
              </a:rPr>
              <a:t>GIRFEC@alliance-scotland.org.uk</a:t>
            </a:r>
            <a:br>
              <a:rPr lang="en-GB" dirty="0">
                <a:latin typeface="Arial" panose="020B0604020202020204" pitchFamily="34" charset="0"/>
                <a:cs typeface="Arial" panose="020B0604020202020204" pitchFamily="34" charset="0"/>
              </a:rPr>
            </a:br>
            <a:br>
              <a:rPr lang="en-GB" dirty="0">
                <a:latin typeface="Arial" panose="020B0604020202020204" pitchFamily="34" charset="0"/>
                <a:cs typeface="Arial" panose="020B0604020202020204" pitchFamily="34" charset="0"/>
              </a:rPr>
            </a:br>
            <a:r>
              <a:rPr lang="en-GB" dirty="0">
                <a:latin typeface="Arial" panose="020B0604020202020204" pitchFamily="34" charset="0"/>
                <a:cs typeface="Arial" panose="020B0604020202020204" pitchFamily="34" charset="0"/>
                <a:hlinkClick r:id="rId7"/>
              </a:rPr>
              <a:t>Marianne.Tyler@alliance-Scotland.org.uk</a:t>
            </a:r>
            <a:r>
              <a:rPr lang="en-GB" dirty="0">
                <a:latin typeface="Arial" panose="020B0604020202020204" pitchFamily="34" charset="0"/>
                <a:cs typeface="Arial" panose="020B0604020202020204" pitchFamily="34" charset="0"/>
              </a:rPr>
              <a:t> </a:t>
            </a:r>
          </a:p>
          <a:p>
            <a:pPr algn="ctr"/>
            <a:r>
              <a:rPr lang="en-GB" dirty="0">
                <a:latin typeface="Arial" panose="020B0604020202020204" pitchFamily="34" charset="0"/>
                <a:cs typeface="Arial" panose="020B0604020202020204" pitchFamily="34" charset="0"/>
              </a:rPr>
              <a:t> </a:t>
            </a:r>
          </a:p>
          <a:p>
            <a:pPr algn="ctr"/>
            <a:r>
              <a:rPr lang="en-GB" dirty="0">
                <a:latin typeface="Arial" panose="020B0604020202020204" pitchFamily="34" charset="0"/>
                <a:cs typeface="Arial" panose="020B0604020202020204" pitchFamily="34" charset="0"/>
              </a:rPr>
              <a:t>0141 404 0231</a:t>
            </a:r>
          </a:p>
        </p:txBody>
      </p:sp>
    </p:spTree>
    <p:extLst>
      <p:ext uri="{BB962C8B-B14F-4D97-AF65-F5344CB8AC3E}">
        <p14:creationId xmlns:p14="http://schemas.microsoft.com/office/powerpoint/2010/main" val="2209440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A8908DB7-C3A6-4FCB-9820-CEE02B398C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p:cNvSpPr>
            <a:spLocks noGrp="1"/>
          </p:cNvSpPr>
          <p:nvPr>
            <p:ph type="title"/>
          </p:nvPr>
        </p:nvSpPr>
        <p:spPr>
          <a:xfrm>
            <a:off x="473202" y="640823"/>
            <a:ext cx="2564892" cy="5583148"/>
          </a:xfrm>
          <a:prstGeom prst="rect">
            <a:avLst/>
          </a:prstGeom>
          <a:solidFill>
            <a:srgbClr val="7D1873"/>
          </a:solidFill>
          <a:ln>
            <a:solidFill>
              <a:srgbClr val="660066"/>
            </a:solidFill>
          </a:ln>
        </p:spPr>
        <p:style>
          <a:lnRef idx="1">
            <a:schemeClr val="accent1"/>
          </a:lnRef>
          <a:fillRef idx="3">
            <a:schemeClr val="accent1"/>
          </a:fillRef>
          <a:effectRef idx="2">
            <a:schemeClr val="accent1"/>
          </a:effectRef>
          <a:fontRef idx="minor">
            <a:schemeClr val="lt1"/>
          </a:fontRef>
        </p:style>
        <p:txBody>
          <a:bodyPr vert="horz" lIns="91440" tIns="45720" rIns="91440" bIns="45720" rtlCol="0" anchor="ctr">
            <a:normAutofit/>
          </a:bodyPr>
          <a:lstStyle/>
          <a:p>
            <a:pPr>
              <a:lnSpc>
                <a:spcPct val="90000"/>
              </a:lnSpc>
            </a:pPr>
            <a:r>
              <a:rPr lang="en-US" sz="3600" b="1" kern="1200" dirty="0">
                <a:solidFill>
                  <a:schemeClr val="bg1"/>
                </a:solidFill>
                <a:latin typeface="+mj-lt"/>
                <a:ea typeface="+mj-ea"/>
                <a:cs typeface="+mj-cs"/>
              </a:rPr>
              <a:t>Children and Young People </a:t>
            </a:r>
            <a:r>
              <a:rPr lang="en-US" sz="3600" b="1" kern="1200" dirty="0" err="1">
                <a:solidFill>
                  <a:schemeClr val="bg1"/>
                </a:solidFill>
                <a:latin typeface="+mj-lt"/>
                <a:ea typeface="+mj-ea"/>
                <a:cs typeface="+mj-cs"/>
              </a:rPr>
              <a:t>Programme</a:t>
            </a:r>
            <a:endParaRPr lang="en-US" sz="3600" b="1" kern="1200" dirty="0">
              <a:solidFill>
                <a:schemeClr val="bg1"/>
              </a:solidFill>
              <a:latin typeface="+mj-lt"/>
              <a:ea typeface="+mj-ea"/>
              <a:cs typeface="+mj-cs"/>
            </a:endParaRPr>
          </a:p>
        </p:txBody>
      </p:sp>
      <p:sp>
        <p:nvSpPr>
          <p:cNvPr id="16" name="sketch line">
            <a:extLst>
              <a:ext uri="{FF2B5EF4-FFF2-40B4-BE49-F238E27FC236}">
                <a16:creationId xmlns:a16="http://schemas.microsoft.com/office/drawing/2014/main" id="{535742DD-1B16-4E9D-B715-0D74B4574A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200400" y="630936"/>
            <a:ext cx="13716" cy="5590381"/>
          </a:xfrm>
          <a:custGeom>
            <a:avLst/>
            <a:gdLst>
              <a:gd name="connsiteX0" fmla="*/ 0 w 13716"/>
              <a:gd name="connsiteY0" fmla="*/ 0 h 5590381"/>
              <a:gd name="connsiteX1" fmla="*/ 13716 w 13716"/>
              <a:gd name="connsiteY1" fmla="*/ 0 h 5590381"/>
              <a:gd name="connsiteX2" fmla="*/ 13716 w 13716"/>
              <a:gd name="connsiteY2" fmla="*/ 754701 h 5590381"/>
              <a:gd name="connsiteX3" fmla="*/ 13716 w 13716"/>
              <a:gd name="connsiteY3" fmla="*/ 1565307 h 5590381"/>
              <a:gd name="connsiteX4" fmla="*/ 13716 w 13716"/>
              <a:gd name="connsiteY4" fmla="*/ 2152297 h 5590381"/>
              <a:gd name="connsiteX5" fmla="*/ 13716 w 13716"/>
              <a:gd name="connsiteY5" fmla="*/ 2906998 h 5590381"/>
              <a:gd name="connsiteX6" fmla="*/ 13716 w 13716"/>
              <a:gd name="connsiteY6" fmla="*/ 3549892 h 5590381"/>
              <a:gd name="connsiteX7" fmla="*/ 13716 w 13716"/>
              <a:gd name="connsiteY7" fmla="*/ 4080978 h 5590381"/>
              <a:gd name="connsiteX8" fmla="*/ 13716 w 13716"/>
              <a:gd name="connsiteY8" fmla="*/ 4835680 h 5590381"/>
              <a:gd name="connsiteX9" fmla="*/ 13716 w 13716"/>
              <a:gd name="connsiteY9" fmla="*/ 5590381 h 5590381"/>
              <a:gd name="connsiteX10" fmla="*/ 0 w 13716"/>
              <a:gd name="connsiteY10" fmla="*/ 5590381 h 5590381"/>
              <a:gd name="connsiteX11" fmla="*/ 0 w 13716"/>
              <a:gd name="connsiteY11" fmla="*/ 4835680 h 5590381"/>
              <a:gd name="connsiteX12" fmla="*/ 0 w 13716"/>
              <a:gd name="connsiteY12" fmla="*/ 4304593 h 5590381"/>
              <a:gd name="connsiteX13" fmla="*/ 0 w 13716"/>
              <a:gd name="connsiteY13" fmla="*/ 3773507 h 5590381"/>
              <a:gd name="connsiteX14" fmla="*/ 0 w 13716"/>
              <a:gd name="connsiteY14" fmla="*/ 3186517 h 5590381"/>
              <a:gd name="connsiteX15" fmla="*/ 0 w 13716"/>
              <a:gd name="connsiteY15" fmla="*/ 2487720 h 5590381"/>
              <a:gd name="connsiteX16" fmla="*/ 0 w 13716"/>
              <a:gd name="connsiteY16" fmla="*/ 1956633 h 5590381"/>
              <a:gd name="connsiteX17" fmla="*/ 0 w 13716"/>
              <a:gd name="connsiteY17" fmla="*/ 1425547 h 5590381"/>
              <a:gd name="connsiteX18" fmla="*/ 0 w 13716"/>
              <a:gd name="connsiteY18" fmla="*/ 614942 h 5590381"/>
              <a:gd name="connsiteX19" fmla="*/ 0 w 13716"/>
              <a:gd name="connsiteY19" fmla="*/ 0 h 5590381"/>
              <a:gd name="connsiteX0" fmla="*/ 0 w 13716"/>
              <a:gd name="connsiteY0" fmla="*/ 0 h 5590381"/>
              <a:gd name="connsiteX1" fmla="*/ 13716 w 13716"/>
              <a:gd name="connsiteY1" fmla="*/ 0 h 5590381"/>
              <a:gd name="connsiteX2" fmla="*/ 13716 w 13716"/>
              <a:gd name="connsiteY2" fmla="*/ 698798 h 5590381"/>
              <a:gd name="connsiteX3" fmla="*/ 13716 w 13716"/>
              <a:gd name="connsiteY3" fmla="*/ 1397595 h 5590381"/>
              <a:gd name="connsiteX4" fmla="*/ 13716 w 13716"/>
              <a:gd name="connsiteY4" fmla="*/ 2152297 h 5590381"/>
              <a:gd name="connsiteX5" fmla="*/ 13716 w 13716"/>
              <a:gd name="connsiteY5" fmla="*/ 2739287 h 5590381"/>
              <a:gd name="connsiteX6" fmla="*/ 13716 w 13716"/>
              <a:gd name="connsiteY6" fmla="*/ 3493988 h 5590381"/>
              <a:gd name="connsiteX7" fmla="*/ 13716 w 13716"/>
              <a:gd name="connsiteY7" fmla="*/ 4304593 h 5590381"/>
              <a:gd name="connsiteX8" fmla="*/ 13716 w 13716"/>
              <a:gd name="connsiteY8" fmla="*/ 5590381 h 5590381"/>
              <a:gd name="connsiteX9" fmla="*/ 0 w 13716"/>
              <a:gd name="connsiteY9" fmla="*/ 5590381 h 5590381"/>
              <a:gd name="connsiteX10" fmla="*/ 0 w 13716"/>
              <a:gd name="connsiteY10" fmla="*/ 4835680 h 5590381"/>
              <a:gd name="connsiteX11" fmla="*/ 0 w 13716"/>
              <a:gd name="connsiteY11" fmla="*/ 4136882 h 5590381"/>
              <a:gd name="connsiteX12" fmla="*/ 0 w 13716"/>
              <a:gd name="connsiteY12" fmla="*/ 3549892 h 5590381"/>
              <a:gd name="connsiteX13" fmla="*/ 0 w 13716"/>
              <a:gd name="connsiteY13" fmla="*/ 2851094 h 5590381"/>
              <a:gd name="connsiteX14" fmla="*/ 0 w 13716"/>
              <a:gd name="connsiteY14" fmla="*/ 2264104 h 5590381"/>
              <a:gd name="connsiteX15" fmla="*/ 0 w 13716"/>
              <a:gd name="connsiteY15" fmla="*/ 1733018 h 5590381"/>
              <a:gd name="connsiteX16" fmla="*/ 0 w 13716"/>
              <a:gd name="connsiteY16" fmla="*/ 1090124 h 5590381"/>
              <a:gd name="connsiteX17" fmla="*/ 0 w 13716"/>
              <a:gd name="connsiteY17" fmla="*/ 0 h 55903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3716" h="5590381" fill="none" extrusionOk="0">
                <a:moveTo>
                  <a:pt x="0" y="0"/>
                </a:moveTo>
                <a:cubicBezTo>
                  <a:pt x="6858" y="-583"/>
                  <a:pt x="7851" y="431"/>
                  <a:pt x="13716" y="0"/>
                </a:cubicBezTo>
                <a:cubicBezTo>
                  <a:pt x="34933" y="215318"/>
                  <a:pt x="27251" y="565582"/>
                  <a:pt x="13716" y="754701"/>
                </a:cubicBezTo>
                <a:cubicBezTo>
                  <a:pt x="-46127" y="1001571"/>
                  <a:pt x="16502" y="1226848"/>
                  <a:pt x="13716" y="1565307"/>
                </a:cubicBezTo>
                <a:cubicBezTo>
                  <a:pt x="518" y="1889109"/>
                  <a:pt x="-16367" y="2000548"/>
                  <a:pt x="13716" y="2152297"/>
                </a:cubicBezTo>
                <a:cubicBezTo>
                  <a:pt x="-27751" y="2293511"/>
                  <a:pt x="26467" y="2577637"/>
                  <a:pt x="13716" y="2906998"/>
                </a:cubicBezTo>
                <a:cubicBezTo>
                  <a:pt x="10317" y="3210592"/>
                  <a:pt x="23894" y="3347388"/>
                  <a:pt x="13716" y="3549892"/>
                </a:cubicBezTo>
                <a:cubicBezTo>
                  <a:pt x="-2084" y="3774164"/>
                  <a:pt x="29811" y="3846282"/>
                  <a:pt x="13716" y="4080978"/>
                </a:cubicBezTo>
                <a:cubicBezTo>
                  <a:pt x="-34083" y="4316157"/>
                  <a:pt x="-21714" y="4469094"/>
                  <a:pt x="13716" y="4835680"/>
                </a:cubicBezTo>
                <a:cubicBezTo>
                  <a:pt x="54813" y="5147918"/>
                  <a:pt x="-17924" y="5390556"/>
                  <a:pt x="13716" y="5590381"/>
                </a:cubicBezTo>
                <a:cubicBezTo>
                  <a:pt x="8175" y="5590136"/>
                  <a:pt x="6849" y="5590599"/>
                  <a:pt x="0" y="5590381"/>
                </a:cubicBezTo>
                <a:cubicBezTo>
                  <a:pt x="25138" y="5250698"/>
                  <a:pt x="-4619" y="5075445"/>
                  <a:pt x="0" y="4835680"/>
                </a:cubicBezTo>
                <a:cubicBezTo>
                  <a:pt x="36581" y="4590550"/>
                  <a:pt x="3022" y="4474529"/>
                  <a:pt x="0" y="4304593"/>
                </a:cubicBezTo>
                <a:cubicBezTo>
                  <a:pt x="-12701" y="4111845"/>
                  <a:pt x="27688" y="3905584"/>
                  <a:pt x="0" y="3773507"/>
                </a:cubicBezTo>
                <a:cubicBezTo>
                  <a:pt x="-26601" y="3606595"/>
                  <a:pt x="-5508" y="3333425"/>
                  <a:pt x="0" y="3186517"/>
                </a:cubicBezTo>
                <a:cubicBezTo>
                  <a:pt x="27803" y="3020623"/>
                  <a:pt x="39608" y="2648539"/>
                  <a:pt x="0" y="2487720"/>
                </a:cubicBezTo>
                <a:cubicBezTo>
                  <a:pt x="-30668" y="2356394"/>
                  <a:pt x="-10848" y="2125581"/>
                  <a:pt x="0" y="1956633"/>
                </a:cubicBezTo>
                <a:cubicBezTo>
                  <a:pt x="21350" y="1832604"/>
                  <a:pt x="13098" y="1675326"/>
                  <a:pt x="0" y="1425547"/>
                </a:cubicBezTo>
                <a:cubicBezTo>
                  <a:pt x="51943" y="1231575"/>
                  <a:pt x="-49685" y="947153"/>
                  <a:pt x="0" y="614942"/>
                </a:cubicBezTo>
                <a:cubicBezTo>
                  <a:pt x="23685" y="274445"/>
                  <a:pt x="15608" y="143232"/>
                  <a:pt x="0" y="0"/>
                </a:cubicBezTo>
                <a:close/>
              </a:path>
              <a:path w="13716" h="5590381" stroke="0" extrusionOk="0">
                <a:moveTo>
                  <a:pt x="0" y="0"/>
                </a:moveTo>
                <a:cubicBezTo>
                  <a:pt x="4519" y="745"/>
                  <a:pt x="7608" y="27"/>
                  <a:pt x="13716" y="0"/>
                </a:cubicBezTo>
                <a:cubicBezTo>
                  <a:pt x="44022" y="114427"/>
                  <a:pt x="8229" y="453118"/>
                  <a:pt x="13716" y="698798"/>
                </a:cubicBezTo>
                <a:cubicBezTo>
                  <a:pt x="34424" y="963774"/>
                  <a:pt x="36600" y="1212364"/>
                  <a:pt x="13716" y="1397595"/>
                </a:cubicBezTo>
                <a:cubicBezTo>
                  <a:pt x="48283" y="1542354"/>
                  <a:pt x="25375" y="1802464"/>
                  <a:pt x="13716" y="2152297"/>
                </a:cubicBezTo>
                <a:cubicBezTo>
                  <a:pt x="3835" y="2525678"/>
                  <a:pt x="21814" y="2592868"/>
                  <a:pt x="13716" y="2739287"/>
                </a:cubicBezTo>
                <a:cubicBezTo>
                  <a:pt x="1084" y="2874965"/>
                  <a:pt x="-36448" y="3144013"/>
                  <a:pt x="13716" y="3493988"/>
                </a:cubicBezTo>
                <a:cubicBezTo>
                  <a:pt x="-17205" y="3852647"/>
                  <a:pt x="66492" y="4038484"/>
                  <a:pt x="13716" y="4304593"/>
                </a:cubicBezTo>
                <a:cubicBezTo>
                  <a:pt x="-83354" y="4564310"/>
                  <a:pt x="113944" y="5225828"/>
                  <a:pt x="13716" y="5590381"/>
                </a:cubicBezTo>
                <a:cubicBezTo>
                  <a:pt x="9333" y="5590250"/>
                  <a:pt x="5993" y="5589792"/>
                  <a:pt x="0" y="5590381"/>
                </a:cubicBezTo>
                <a:cubicBezTo>
                  <a:pt x="35863" y="5257220"/>
                  <a:pt x="-32757" y="5135372"/>
                  <a:pt x="0" y="4835680"/>
                </a:cubicBezTo>
                <a:cubicBezTo>
                  <a:pt x="7921" y="4562721"/>
                  <a:pt x="-29047" y="4351594"/>
                  <a:pt x="0" y="4136882"/>
                </a:cubicBezTo>
                <a:cubicBezTo>
                  <a:pt x="1393" y="3929098"/>
                  <a:pt x="-4372" y="3755796"/>
                  <a:pt x="0" y="3549892"/>
                </a:cubicBezTo>
                <a:cubicBezTo>
                  <a:pt x="-14123" y="3323552"/>
                  <a:pt x="21701" y="3076195"/>
                  <a:pt x="0" y="2851094"/>
                </a:cubicBezTo>
                <a:cubicBezTo>
                  <a:pt x="-51577" y="2661940"/>
                  <a:pt x="-7702" y="2448681"/>
                  <a:pt x="0" y="2264104"/>
                </a:cubicBezTo>
                <a:cubicBezTo>
                  <a:pt x="-8180" y="2080123"/>
                  <a:pt x="16108" y="1991682"/>
                  <a:pt x="0" y="1733018"/>
                </a:cubicBezTo>
                <a:cubicBezTo>
                  <a:pt x="-21280" y="1472795"/>
                  <a:pt x="8343" y="1385598"/>
                  <a:pt x="0" y="1090124"/>
                </a:cubicBezTo>
                <a:cubicBezTo>
                  <a:pt x="41559" y="815693"/>
                  <a:pt x="-53513" y="485395"/>
                  <a:pt x="0" y="0"/>
                </a:cubicBezTo>
                <a:close/>
              </a:path>
              <a:path w="13716" h="5590381" fill="none" stroke="0" extrusionOk="0">
                <a:moveTo>
                  <a:pt x="0" y="0"/>
                </a:moveTo>
                <a:cubicBezTo>
                  <a:pt x="6692" y="-634"/>
                  <a:pt x="7933" y="727"/>
                  <a:pt x="13716" y="0"/>
                </a:cubicBezTo>
                <a:cubicBezTo>
                  <a:pt x="-11397" y="210553"/>
                  <a:pt x="41795" y="570219"/>
                  <a:pt x="13716" y="754701"/>
                </a:cubicBezTo>
                <a:cubicBezTo>
                  <a:pt x="-16345" y="939055"/>
                  <a:pt x="5480" y="1271330"/>
                  <a:pt x="13716" y="1565307"/>
                </a:cubicBezTo>
                <a:cubicBezTo>
                  <a:pt x="214" y="1888228"/>
                  <a:pt x="-22439" y="2000817"/>
                  <a:pt x="13716" y="2152297"/>
                </a:cubicBezTo>
                <a:cubicBezTo>
                  <a:pt x="36483" y="2302199"/>
                  <a:pt x="43294" y="2645200"/>
                  <a:pt x="13716" y="2906998"/>
                </a:cubicBezTo>
                <a:cubicBezTo>
                  <a:pt x="10400" y="3203875"/>
                  <a:pt x="27719" y="3309255"/>
                  <a:pt x="13716" y="3549892"/>
                </a:cubicBezTo>
                <a:cubicBezTo>
                  <a:pt x="-8323" y="3767364"/>
                  <a:pt x="36239" y="3859248"/>
                  <a:pt x="13716" y="4080978"/>
                </a:cubicBezTo>
                <a:cubicBezTo>
                  <a:pt x="-28362" y="4308528"/>
                  <a:pt x="-17360" y="4464817"/>
                  <a:pt x="13716" y="4835680"/>
                </a:cubicBezTo>
                <a:cubicBezTo>
                  <a:pt x="37186" y="5120324"/>
                  <a:pt x="-5183" y="5409792"/>
                  <a:pt x="13716" y="5590381"/>
                </a:cubicBezTo>
                <a:cubicBezTo>
                  <a:pt x="8151" y="5590111"/>
                  <a:pt x="6756" y="5590651"/>
                  <a:pt x="0" y="5590381"/>
                </a:cubicBezTo>
                <a:cubicBezTo>
                  <a:pt x="366" y="5289836"/>
                  <a:pt x="-51421" y="5037027"/>
                  <a:pt x="0" y="4835680"/>
                </a:cubicBezTo>
                <a:cubicBezTo>
                  <a:pt x="30695" y="4638845"/>
                  <a:pt x="15954" y="4503929"/>
                  <a:pt x="0" y="4304593"/>
                </a:cubicBezTo>
                <a:cubicBezTo>
                  <a:pt x="14622" y="4089881"/>
                  <a:pt x="18900" y="3917008"/>
                  <a:pt x="0" y="3773507"/>
                </a:cubicBezTo>
                <a:cubicBezTo>
                  <a:pt x="-3147" y="3613850"/>
                  <a:pt x="-23547" y="3335869"/>
                  <a:pt x="0" y="3186517"/>
                </a:cubicBezTo>
                <a:cubicBezTo>
                  <a:pt x="5486" y="3055843"/>
                  <a:pt x="41826" y="2645889"/>
                  <a:pt x="0" y="2487720"/>
                </a:cubicBezTo>
                <a:cubicBezTo>
                  <a:pt x="-23992" y="2347034"/>
                  <a:pt x="14189" y="2145771"/>
                  <a:pt x="0" y="1956633"/>
                </a:cubicBezTo>
                <a:cubicBezTo>
                  <a:pt x="14669" y="1780910"/>
                  <a:pt x="-4302" y="1660669"/>
                  <a:pt x="0" y="1425547"/>
                </a:cubicBezTo>
                <a:cubicBezTo>
                  <a:pt x="70611" y="1196115"/>
                  <a:pt x="14725" y="924393"/>
                  <a:pt x="0" y="614942"/>
                </a:cubicBezTo>
                <a:cubicBezTo>
                  <a:pt x="-2330" y="269013"/>
                  <a:pt x="15133" y="132669"/>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3114097614">
                  <a:custGeom>
                    <a:avLst/>
                    <a:gdLst>
                      <a:gd name="connsiteX0" fmla="*/ 0 w 13716"/>
                      <a:gd name="connsiteY0" fmla="*/ 0 h 5590381"/>
                      <a:gd name="connsiteX1" fmla="*/ 13716 w 13716"/>
                      <a:gd name="connsiteY1" fmla="*/ 0 h 5590381"/>
                      <a:gd name="connsiteX2" fmla="*/ 13716 w 13716"/>
                      <a:gd name="connsiteY2" fmla="*/ 754701 h 5590381"/>
                      <a:gd name="connsiteX3" fmla="*/ 13716 w 13716"/>
                      <a:gd name="connsiteY3" fmla="*/ 1565307 h 5590381"/>
                      <a:gd name="connsiteX4" fmla="*/ 13716 w 13716"/>
                      <a:gd name="connsiteY4" fmla="*/ 2152297 h 5590381"/>
                      <a:gd name="connsiteX5" fmla="*/ 13716 w 13716"/>
                      <a:gd name="connsiteY5" fmla="*/ 2906998 h 5590381"/>
                      <a:gd name="connsiteX6" fmla="*/ 13716 w 13716"/>
                      <a:gd name="connsiteY6" fmla="*/ 3549892 h 5590381"/>
                      <a:gd name="connsiteX7" fmla="*/ 13716 w 13716"/>
                      <a:gd name="connsiteY7" fmla="*/ 4080978 h 5590381"/>
                      <a:gd name="connsiteX8" fmla="*/ 13716 w 13716"/>
                      <a:gd name="connsiteY8" fmla="*/ 4835680 h 5590381"/>
                      <a:gd name="connsiteX9" fmla="*/ 13716 w 13716"/>
                      <a:gd name="connsiteY9" fmla="*/ 5590381 h 5590381"/>
                      <a:gd name="connsiteX10" fmla="*/ 0 w 13716"/>
                      <a:gd name="connsiteY10" fmla="*/ 5590381 h 5590381"/>
                      <a:gd name="connsiteX11" fmla="*/ 0 w 13716"/>
                      <a:gd name="connsiteY11" fmla="*/ 4835680 h 5590381"/>
                      <a:gd name="connsiteX12" fmla="*/ 0 w 13716"/>
                      <a:gd name="connsiteY12" fmla="*/ 4304593 h 5590381"/>
                      <a:gd name="connsiteX13" fmla="*/ 0 w 13716"/>
                      <a:gd name="connsiteY13" fmla="*/ 3773507 h 5590381"/>
                      <a:gd name="connsiteX14" fmla="*/ 0 w 13716"/>
                      <a:gd name="connsiteY14" fmla="*/ 3186517 h 5590381"/>
                      <a:gd name="connsiteX15" fmla="*/ 0 w 13716"/>
                      <a:gd name="connsiteY15" fmla="*/ 2487720 h 5590381"/>
                      <a:gd name="connsiteX16" fmla="*/ 0 w 13716"/>
                      <a:gd name="connsiteY16" fmla="*/ 1956633 h 5590381"/>
                      <a:gd name="connsiteX17" fmla="*/ 0 w 13716"/>
                      <a:gd name="connsiteY17" fmla="*/ 1425547 h 5590381"/>
                      <a:gd name="connsiteX18" fmla="*/ 0 w 13716"/>
                      <a:gd name="connsiteY18" fmla="*/ 614942 h 5590381"/>
                      <a:gd name="connsiteX19" fmla="*/ 0 w 13716"/>
                      <a:gd name="connsiteY19" fmla="*/ 0 h 55903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3716" h="5590381" fill="none" extrusionOk="0">
                        <a:moveTo>
                          <a:pt x="0" y="0"/>
                        </a:moveTo>
                        <a:cubicBezTo>
                          <a:pt x="6519" y="-664"/>
                          <a:pt x="8288" y="665"/>
                          <a:pt x="13716" y="0"/>
                        </a:cubicBezTo>
                        <a:cubicBezTo>
                          <a:pt x="-9798" y="225076"/>
                          <a:pt x="41703" y="562283"/>
                          <a:pt x="13716" y="754701"/>
                        </a:cubicBezTo>
                        <a:cubicBezTo>
                          <a:pt x="-14271" y="947119"/>
                          <a:pt x="25509" y="1239251"/>
                          <a:pt x="13716" y="1565307"/>
                        </a:cubicBezTo>
                        <a:cubicBezTo>
                          <a:pt x="1923" y="1891363"/>
                          <a:pt x="2588" y="1999140"/>
                          <a:pt x="13716" y="2152297"/>
                        </a:cubicBezTo>
                        <a:cubicBezTo>
                          <a:pt x="24845" y="2305454"/>
                          <a:pt x="24133" y="2598333"/>
                          <a:pt x="13716" y="2906998"/>
                        </a:cubicBezTo>
                        <a:cubicBezTo>
                          <a:pt x="3299" y="3215663"/>
                          <a:pt x="30691" y="3327412"/>
                          <a:pt x="13716" y="3549892"/>
                        </a:cubicBezTo>
                        <a:cubicBezTo>
                          <a:pt x="-3259" y="3772372"/>
                          <a:pt x="33989" y="3843836"/>
                          <a:pt x="13716" y="4080978"/>
                        </a:cubicBezTo>
                        <a:cubicBezTo>
                          <a:pt x="-6557" y="4318120"/>
                          <a:pt x="-8378" y="4511166"/>
                          <a:pt x="13716" y="4835680"/>
                        </a:cubicBezTo>
                        <a:cubicBezTo>
                          <a:pt x="35810" y="5160194"/>
                          <a:pt x="-17642" y="5401748"/>
                          <a:pt x="13716" y="5590381"/>
                        </a:cubicBezTo>
                        <a:cubicBezTo>
                          <a:pt x="8599" y="5590092"/>
                          <a:pt x="6708" y="5590668"/>
                          <a:pt x="0" y="5590381"/>
                        </a:cubicBezTo>
                        <a:cubicBezTo>
                          <a:pt x="-6480" y="5250523"/>
                          <a:pt x="-32148" y="5052531"/>
                          <a:pt x="0" y="4835680"/>
                        </a:cubicBezTo>
                        <a:cubicBezTo>
                          <a:pt x="32148" y="4618829"/>
                          <a:pt x="5352" y="4496374"/>
                          <a:pt x="0" y="4304593"/>
                        </a:cubicBezTo>
                        <a:cubicBezTo>
                          <a:pt x="-5352" y="4112812"/>
                          <a:pt x="9645" y="3919423"/>
                          <a:pt x="0" y="3773507"/>
                        </a:cubicBezTo>
                        <a:cubicBezTo>
                          <a:pt x="-9645" y="3627591"/>
                          <a:pt x="-10654" y="3330687"/>
                          <a:pt x="0" y="3186517"/>
                        </a:cubicBezTo>
                        <a:cubicBezTo>
                          <a:pt x="10654" y="3042347"/>
                          <a:pt x="18181" y="2635923"/>
                          <a:pt x="0" y="2487720"/>
                        </a:cubicBezTo>
                        <a:cubicBezTo>
                          <a:pt x="-18181" y="2339517"/>
                          <a:pt x="-7947" y="2113537"/>
                          <a:pt x="0" y="1956633"/>
                        </a:cubicBezTo>
                        <a:cubicBezTo>
                          <a:pt x="7947" y="1799729"/>
                          <a:pt x="-15145" y="1657735"/>
                          <a:pt x="0" y="1425547"/>
                        </a:cubicBezTo>
                        <a:cubicBezTo>
                          <a:pt x="15145" y="1193359"/>
                          <a:pt x="-23832" y="948054"/>
                          <a:pt x="0" y="614942"/>
                        </a:cubicBezTo>
                        <a:cubicBezTo>
                          <a:pt x="23832" y="281831"/>
                          <a:pt x="2816" y="129878"/>
                          <a:pt x="0" y="0"/>
                        </a:cubicBezTo>
                        <a:close/>
                      </a:path>
                      <a:path w="13716" h="5590381" stroke="0" extrusionOk="0">
                        <a:moveTo>
                          <a:pt x="0" y="0"/>
                        </a:moveTo>
                        <a:cubicBezTo>
                          <a:pt x="4626" y="620"/>
                          <a:pt x="7856" y="-428"/>
                          <a:pt x="13716" y="0"/>
                        </a:cubicBezTo>
                        <a:cubicBezTo>
                          <a:pt x="36569" y="165299"/>
                          <a:pt x="-959" y="427555"/>
                          <a:pt x="13716" y="698798"/>
                        </a:cubicBezTo>
                        <a:cubicBezTo>
                          <a:pt x="28391" y="970041"/>
                          <a:pt x="15108" y="1226199"/>
                          <a:pt x="13716" y="1397595"/>
                        </a:cubicBezTo>
                        <a:cubicBezTo>
                          <a:pt x="12324" y="1568991"/>
                          <a:pt x="34226" y="1794517"/>
                          <a:pt x="13716" y="2152297"/>
                        </a:cubicBezTo>
                        <a:cubicBezTo>
                          <a:pt x="-6794" y="2510077"/>
                          <a:pt x="36274" y="2594424"/>
                          <a:pt x="13716" y="2739287"/>
                        </a:cubicBezTo>
                        <a:cubicBezTo>
                          <a:pt x="-8842" y="2884150"/>
                          <a:pt x="22545" y="3129706"/>
                          <a:pt x="13716" y="3493988"/>
                        </a:cubicBezTo>
                        <a:cubicBezTo>
                          <a:pt x="4887" y="3858270"/>
                          <a:pt x="49629" y="4041447"/>
                          <a:pt x="13716" y="4304593"/>
                        </a:cubicBezTo>
                        <a:cubicBezTo>
                          <a:pt x="-22197" y="4567740"/>
                          <a:pt x="45055" y="5149125"/>
                          <a:pt x="13716" y="5590381"/>
                        </a:cubicBezTo>
                        <a:cubicBezTo>
                          <a:pt x="9649" y="5590058"/>
                          <a:pt x="6483" y="5589928"/>
                          <a:pt x="0" y="5590381"/>
                        </a:cubicBezTo>
                        <a:cubicBezTo>
                          <a:pt x="36767" y="5266821"/>
                          <a:pt x="-16223" y="5116146"/>
                          <a:pt x="0" y="4835680"/>
                        </a:cubicBezTo>
                        <a:cubicBezTo>
                          <a:pt x="16223" y="4555214"/>
                          <a:pt x="-16316" y="4356490"/>
                          <a:pt x="0" y="4136882"/>
                        </a:cubicBezTo>
                        <a:cubicBezTo>
                          <a:pt x="16316" y="3917274"/>
                          <a:pt x="8005" y="3773465"/>
                          <a:pt x="0" y="3549892"/>
                        </a:cubicBezTo>
                        <a:cubicBezTo>
                          <a:pt x="-8005" y="3326319"/>
                          <a:pt x="27623" y="3052456"/>
                          <a:pt x="0" y="2851094"/>
                        </a:cubicBezTo>
                        <a:cubicBezTo>
                          <a:pt x="-27623" y="2649732"/>
                          <a:pt x="5614" y="2455815"/>
                          <a:pt x="0" y="2264104"/>
                        </a:cubicBezTo>
                        <a:cubicBezTo>
                          <a:pt x="-5614" y="2072393"/>
                          <a:pt x="22598" y="1990723"/>
                          <a:pt x="0" y="1733018"/>
                        </a:cubicBezTo>
                        <a:cubicBezTo>
                          <a:pt x="-22598" y="1475313"/>
                          <a:pt x="-6965" y="1369123"/>
                          <a:pt x="0" y="1090124"/>
                        </a:cubicBezTo>
                        <a:cubicBezTo>
                          <a:pt x="6965" y="811125"/>
                          <a:pt x="-19273" y="507044"/>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A group of people standing together&#10;&#10;Description automatically generated">
            <a:extLst>
              <a:ext uri="{FF2B5EF4-FFF2-40B4-BE49-F238E27FC236}">
                <a16:creationId xmlns:a16="http://schemas.microsoft.com/office/drawing/2014/main" id="{BA814A4B-961D-2104-D409-201657EB36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90722" y="1133428"/>
            <a:ext cx="5170932" cy="2908648"/>
          </a:xfrm>
          <a:prstGeom prst="rect">
            <a:avLst/>
          </a:prstGeom>
        </p:spPr>
      </p:pic>
      <p:sp>
        <p:nvSpPr>
          <p:cNvPr id="9" name="TextBox 8">
            <a:extLst>
              <a:ext uri="{FF2B5EF4-FFF2-40B4-BE49-F238E27FC236}">
                <a16:creationId xmlns:a16="http://schemas.microsoft.com/office/drawing/2014/main" id="{E0D9C30E-D201-45B5-92AC-FA3445D8D1BB}"/>
              </a:ext>
            </a:extLst>
          </p:cNvPr>
          <p:cNvSpPr txBox="1"/>
          <p:nvPr/>
        </p:nvSpPr>
        <p:spPr>
          <a:xfrm>
            <a:off x="3490722" y="4221089"/>
            <a:ext cx="5170932" cy="2005976"/>
          </a:xfrm>
          <a:prstGeom prst="rect">
            <a:avLst/>
          </a:prstGeom>
        </p:spPr>
        <p:txBody>
          <a:bodyPr vert="horz" lIns="91440" tIns="45720" rIns="91440" bIns="45720" rtlCol="0" anchor="t">
            <a:normAutofit fontScale="92500" lnSpcReduction="10000"/>
          </a:bodyPr>
          <a:lstStyle/>
          <a:p>
            <a:pPr>
              <a:lnSpc>
                <a:spcPct val="90000"/>
              </a:lnSpc>
              <a:spcAft>
                <a:spcPts val="600"/>
              </a:spcAft>
            </a:pPr>
            <a:r>
              <a:rPr lang="en-US" sz="2400" b="0" i="0" dirty="0">
                <a:effectLst/>
              </a:rPr>
              <a:t>The </a:t>
            </a:r>
            <a:r>
              <a:rPr lang="en-US" sz="2400" b="0" i="0" dirty="0" err="1">
                <a:effectLst/>
              </a:rPr>
              <a:t>programme</a:t>
            </a:r>
            <a:r>
              <a:rPr lang="en-US" sz="2400" b="0" i="0" dirty="0">
                <a:effectLst/>
              </a:rPr>
              <a:t> aims to raise awareness of ongoing developments in the children’s policy agenda in Scotland, and specifically matters that have an impact on disabled children and young people’s lives, those living with long term conditions, and their families and carers.</a:t>
            </a:r>
            <a:endParaRPr lang="en-US" sz="2400" dirty="0"/>
          </a:p>
        </p:txBody>
      </p:sp>
    </p:spTree>
    <p:extLst>
      <p:ext uri="{BB962C8B-B14F-4D97-AF65-F5344CB8AC3E}">
        <p14:creationId xmlns:p14="http://schemas.microsoft.com/office/powerpoint/2010/main" val="28852183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Slide Background">
            <a:extLst>
              <a:ext uri="{FF2B5EF4-FFF2-40B4-BE49-F238E27FC236}">
                <a16:creationId xmlns:a16="http://schemas.microsoft.com/office/drawing/2014/main" id="{9F7D5CDA-D291-4307-BF55-1381FED296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A colorful background with a white line on it&#10;&#10;Description automatically generated">
            <a:extLst>
              <a:ext uri="{FF2B5EF4-FFF2-40B4-BE49-F238E27FC236}">
                <a16:creationId xmlns:a16="http://schemas.microsoft.com/office/drawing/2014/main" id="{CA02B039-247B-FBFA-9A2D-956AE8F48700}"/>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4301" r="19109"/>
          <a:stretch/>
        </p:blipFill>
        <p:spPr>
          <a:xfrm>
            <a:off x="4577270" y="10"/>
            <a:ext cx="4566728" cy="6857990"/>
          </a:xfrm>
          <a:prstGeom prst="rect">
            <a:avLst/>
          </a:prstGeom>
        </p:spPr>
      </p:pic>
      <p:sp useBgFill="1">
        <p:nvSpPr>
          <p:cNvPr id="20" name="Rectangle 15">
            <a:extLst>
              <a:ext uri="{FF2B5EF4-FFF2-40B4-BE49-F238E27FC236}">
                <a16:creationId xmlns:a16="http://schemas.microsoft.com/office/drawing/2014/main" id="{59B296B9-C5A5-4E4F-9B60-C907B5F146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577268" cy="6858000"/>
          </a:xfrm>
          <a:prstGeom prst="rect">
            <a:avLst/>
          </a:prstGeom>
          <a:ln>
            <a:noFill/>
          </a:ln>
          <a:effectLst>
            <a:outerShdw blurRad="889000" dist="406400" dir="21540000" sx="90000" sy="90000" algn="t" rotWithShape="0">
              <a:srgbClr val="000000">
                <a:alpha val="2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8" name="Rectangle 17">
            <a:extLst>
              <a:ext uri="{FF2B5EF4-FFF2-40B4-BE49-F238E27FC236}">
                <a16:creationId xmlns:a16="http://schemas.microsoft.com/office/drawing/2014/main" id="{D0300FD3-5AF1-6305-15FA-907807267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577268" cy="2285995"/>
          </a:xfrm>
          <a:prstGeom prst="rect">
            <a:avLst/>
          </a:prstGeom>
          <a:ln>
            <a:noFill/>
          </a:ln>
          <a:effectLst>
            <a:outerShdw blurRad="254000" dist="127000" dir="5460000" sx="92000" sy="92000" algn="t"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p:cNvSpPr>
            <a:spLocks noGrp="1"/>
          </p:cNvSpPr>
          <p:nvPr>
            <p:ph type="title"/>
          </p:nvPr>
        </p:nvSpPr>
        <p:spPr>
          <a:xfrm>
            <a:off x="571350" y="328512"/>
            <a:ext cx="3583791" cy="1628970"/>
          </a:xfrm>
          <a:prstGeom prst="rect">
            <a:avLst/>
          </a:prstGeom>
          <a:solidFill>
            <a:srgbClr val="660066"/>
          </a:solidFill>
          <a:ln>
            <a:solidFill>
              <a:srgbClr val="660066"/>
            </a:solidFill>
          </a:ln>
        </p:spPr>
        <p:style>
          <a:lnRef idx="1">
            <a:schemeClr val="accent1"/>
          </a:lnRef>
          <a:fillRef idx="3">
            <a:schemeClr val="accent1"/>
          </a:fillRef>
          <a:effectRef idx="2">
            <a:schemeClr val="accent1"/>
          </a:effectRef>
          <a:fontRef idx="minor">
            <a:schemeClr val="lt1"/>
          </a:fontRef>
        </p:style>
        <p:txBody>
          <a:bodyPr vert="horz" lIns="91440" tIns="45720" rIns="91440" bIns="45720" rtlCol="0" anchor="ctr">
            <a:normAutofit/>
          </a:bodyPr>
          <a:lstStyle/>
          <a:p>
            <a:pPr>
              <a:lnSpc>
                <a:spcPct val="90000"/>
              </a:lnSpc>
            </a:pPr>
            <a:r>
              <a:rPr lang="en-US" sz="3500" b="1" dirty="0">
                <a:solidFill>
                  <a:schemeClr val="bg1"/>
                </a:solidFill>
                <a:latin typeface="+mj-lt"/>
                <a:ea typeface="+mj-ea"/>
                <a:cs typeface="+mj-cs"/>
              </a:rPr>
              <a:t>Children and Young People </a:t>
            </a:r>
            <a:r>
              <a:rPr lang="en-US" sz="3500" b="1" dirty="0" err="1">
                <a:solidFill>
                  <a:schemeClr val="bg1"/>
                </a:solidFill>
                <a:latin typeface="+mj-lt"/>
                <a:ea typeface="+mj-ea"/>
                <a:cs typeface="+mj-cs"/>
              </a:rPr>
              <a:t>Programme</a:t>
            </a:r>
            <a:endParaRPr lang="en-US" sz="3500" b="1" dirty="0">
              <a:solidFill>
                <a:schemeClr val="bg1"/>
              </a:solidFill>
              <a:latin typeface="+mj-lt"/>
              <a:ea typeface="+mj-ea"/>
              <a:cs typeface="+mj-cs"/>
            </a:endParaRPr>
          </a:p>
        </p:txBody>
      </p:sp>
      <p:sp>
        <p:nvSpPr>
          <p:cNvPr id="9" name="TextBox 8">
            <a:extLst>
              <a:ext uri="{FF2B5EF4-FFF2-40B4-BE49-F238E27FC236}">
                <a16:creationId xmlns:a16="http://schemas.microsoft.com/office/drawing/2014/main" id="{E0D9C30E-D201-45B5-92AC-FA3445D8D1BB}"/>
              </a:ext>
            </a:extLst>
          </p:cNvPr>
          <p:cNvSpPr txBox="1"/>
          <p:nvPr/>
        </p:nvSpPr>
        <p:spPr>
          <a:xfrm>
            <a:off x="50685" y="2420888"/>
            <a:ext cx="4104456" cy="4023325"/>
          </a:xfrm>
          <a:prstGeom prst="rect">
            <a:avLst/>
          </a:prstGeom>
        </p:spPr>
        <p:txBody>
          <a:bodyPr vert="horz" lIns="91440" tIns="45720" rIns="91440" bIns="45720" rtlCol="0" anchor="ctr">
            <a:normAutofit/>
          </a:bodyPr>
          <a:lstStyle/>
          <a:p>
            <a:pPr marL="457200" indent="-228600">
              <a:lnSpc>
                <a:spcPct val="90000"/>
              </a:lnSpc>
              <a:spcAft>
                <a:spcPts val="600"/>
              </a:spcAft>
              <a:buFont typeface="Arial" panose="020B0604020202020204" pitchFamily="34" charset="0"/>
              <a:buChar char="•"/>
            </a:pPr>
            <a:r>
              <a:rPr lang="en-US" sz="2400" b="0" i="0" dirty="0">
                <a:effectLst/>
              </a:rPr>
              <a:t>Transitions into Adulthood Strategy to support</a:t>
            </a:r>
            <a:r>
              <a:rPr lang="en-US" sz="2400" dirty="0"/>
              <a:t> disabled children and young people</a:t>
            </a:r>
          </a:p>
          <a:p>
            <a:pPr marL="457200" indent="-228600">
              <a:lnSpc>
                <a:spcPct val="90000"/>
              </a:lnSpc>
              <a:spcAft>
                <a:spcPts val="600"/>
              </a:spcAft>
              <a:buFont typeface="Arial" panose="020B0604020202020204" pitchFamily="34" charset="0"/>
              <a:buChar char="•"/>
            </a:pPr>
            <a:r>
              <a:rPr lang="en-US" sz="2400" dirty="0"/>
              <a:t>Incorporation of the UNCRC </a:t>
            </a:r>
          </a:p>
          <a:p>
            <a:pPr marL="457200" indent="-228600">
              <a:lnSpc>
                <a:spcPct val="90000"/>
              </a:lnSpc>
              <a:spcAft>
                <a:spcPts val="600"/>
              </a:spcAft>
              <a:buFont typeface="Arial" panose="020B0604020202020204" pitchFamily="34" charset="0"/>
              <a:buChar char="•"/>
            </a:pPr>
            <a:r>
              <a:rPr lang="en-US" sz="2400" dirty="0"/>
              <a:t>Child Poverty/Cost of Living </a:t>
            </a:r>
          </a:p>
          <a:p>
            <a:pPr marL="457200" indent="-228600">
              <a:lnSpc>
                <a:spcPct val="90000"/>
              </a:lnSpc>
              <a:spcAft>
                <a:spcPts val="600"/>
              </a:spcAft>
              <a:buFont typeface="Arial" panose="020B0604020202020204" pitchFamily="34" charset="0"/>
              <a:buChar char="•"/>
            </a:pPr>
            <a:r>
              <a:rPr lang="en-US" sz="2400" dirty="0"/>
              <a:t>National Care Service</a:t>
            </a:r>
          </a:p>
          <a:p>
            <a:pPr marL="457200" indent="-228600">
              <a:lnSpc>
                <a:spcPct val="90000"/>
              </a:lnSpc>
              <a:spcAft>
                <a:spcPts val="600"/>
              </a:spcAft>
              <a:buFont typeface="Arial" panose="020B0604020202020204" pitchFamily="34" charset="0"/>
              <a:buChar char="•"/>
            </a:pPr>
            <a:r>
              <a:rPr lang="en-US" sz="2400" dirty="0"/>
              <a:t>Engagement with children and young people</a:t>
            </a:r>
          </a:p>
        </p:txBody>
      </p:sp>
    </p:spTree>
    <p:extLst>
      <p:ext uri="{BB962C8B-B14F-4D97-AF65-F5344CB8AC3E}">
        <p14:creationId xmlns:p14="http://schemas.microsoft.com/office/powerpoint/2010/main" val="31374557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44824"/>
            <a:ext cx="8229600" cy="4752528"/>
          </a:xfrm>
        </p:spPr>
        <p:txBody>
          <a:bodyPr>
            <a:noAutofit/>
          </a:bodyPr>
          <a:lstStyle/>
          <a:p>
            <a:pPr marL="0" indent="0">
              <a:buNone/>
            </a:pPr>
            <a:r>
              <a:rPr lang="en-GB" sz="2800" dirty="0"/>
              <a:t>GIRFEC is the Scottish Government’s commitment to provide all children, young people and their families with the right support at the right time - so that every child and young person in Scotland can reach their full potential. It is the national approach to improving outcomes for our children and young people, bringing together and coordinating services so that children and young people get the help they need if or when they need it. </a:t>
            </a:r>
          </a:p>
        </p:txBody>
      </p:sp>
      <p:sp>
        <p:nvSpPr>
          <p:cNvPr id="4" name="Title 3"/>
          <p:cNvSpPr>
            <a:spLocks noGrp="1"/>
          </p:cNvSpPr>
          <p:nvPr>
            <p:ph type="title"/>
          </p:nvPr>
        </p:nvSpPr>
        <p:spPr>
          <a:xfrm>
            <a:off x="0" y="0"/>
            <a:ext cx="9144000" cy="1556792"/>
          </a:xfrm>
          <a:prstGeom prst="rect">
            <a:avLst/>
          </a:prstGeom>
          <a:solidFill>
            <a:srgbClr val="7D187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GB" b="1" dirty="0"/>
              <a:t>GIRFEC</a:t>
            </a:r>
          </a:p>
        </p:txBody>
      </p:sp>
      <p:pic>
        <p:nvPicPr>
          <p:cNvPr id="5" name="Picture 4" descr="Logo, company name&#10;&#10;Description automatically generated">
            <a:extLst>
              <a:ext uri="{FF2B5EF4-FFF2-40B4-BE49-F238E27FC236}">
                <a16:creationId xmlns:a16="http://schemas.microsoft.com/office/drawing/2014/main" id="{CC9062E5-539F-A5C9-BE3B-34E8423358F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24328" y="5301208"/>
            <a:ext cx="1440160" cy="1440160"/>
          </a:xfrm>
          <a:prstGeom prst="rect">
            <a:avLst/>
          </a:prstGeom>
        </p:spPr>
      </p:pic>
    </p:spTree>
    <p:extLst>
      <p:ext uri="{BB962C8B-B14F-4D97-AF65-F5344CB8AC3E}">
        <p14:creationId xmlns:p14="http://schemas.microsoft.com/office/powerpoint/2010/main" val="26020001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2E442304-DDBD-4F7B-8017-36BCC863FB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sketch line">
            <a:extLst>
              <a:ext uri="{FF2B5EF4-FFF2-40B4-BE49-F238E27FC236}">
                <a16:creationId xmlns:a16="http://schemas.microsoft.com/office/drawing/2014/main" id="{5E107275-3853-46FD-A241-DE4355A426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44313" y="3465005"/>
            <a:ext cx="5410200" cy="13716"/>
          </a:xfrm>
          <a:custGeom>
            <a:avLst/>
            <a:gdLst>
              <a:gd name="connsiteX0" fmla="*/ 0 w 5410200"/>
              <a:gd name="connsiteY0" fmla="*/ 0 h 13716"/>
              <a:gd name="connsiteX1" fmla="*/ 568071 w 5410200"/>
              <a:gd name="connsiteY1" fmla="*/ 0 h 13716"/>
              <a:gd name="connsiteX2" fmla="*/ 1298448 w 5410200"/>
              <a:gd name="connsiteY2" fmla="*/ 0 h 13716"/>
              <a:gd name="connsiteX3" fmla="*/ 1920621 w 5410200"/>
              <a:gd name="connsiteY3" fmla="*/ 0 h 13716"/>
              <a:gd name="connsiteX4" fmla="*/ 2488692 w 5410200"/>
              <a:gd name="connsiteY4" fmla="*/ 0 h 13716"/>
              <a:gd name="connsiteX5" fmla="*/ 3219069 w 5410200"/>
              <a:gd name="connsiteY5" fmla="*/ 0 h 13716"/>
              <a:gd name="connsiteX6" fmla="*/ 3895344 w 5410200"/>
              <a:gd name="connsiteY6" fmla="*/ 0 h 13716"/>
              <a:gd name="connsiteX7" fmla="*/ 4571619 w 5410200"/>
              <a:gd name="connsiteY7" fmla="*/ 0 h 13716"/>
              <a:gd name="connsiteX8" fmla="*/ 5410200 w 5410200"/>
              <a:gd name="connsiteY8" fmla="*/ 0 h 13716"/>
              <a:gd name="connsiteX9" fmla="*/ 5410200 w 5410200"/>
              <a:gd name="connsiteY9" fmla="*/ 13716 h 13716"/>
              <a:gd name="connsiteX10" fmla="*/ 4842129 w 5410200"/>
              <a:gd name="connsiteY10" fmla="*/ 13716 h 13716"/>
              <a:gd name="connsiteX11" fmla="*/ 4328160 w 5410200"/>
              <a:gd name="connsiteY11" fmla="*/ 13716 h 13716"/>
              <a:gd name="connsiteX12" fmla="*/ 3597783 w 5410200"/>
              <a:gd name="connsiteY12" fmla="*/ 13716 h 13716"/>
              <a:gd name="connsiteX13" fmla="*/ 3029712 w 5410200"/>
              <a:gd name="connsiteY13" fmla="*/ 13716 h 13716"/>
              <a:gd name="connsiteX14" fmla="*/ 2299335 w 5410200"/>
              <a:gd name="connsiteY14" fmla="*/ 13716 h 13716"/>
              <a:gd name="connsiteX15" fmla="*/ 1514856 w 5410200"/>
              <a:gd name="connsiteY15" fmla="*/ 13716 h 13716"/>
              <a:gd name="connsiteX16" fmla="*/ 892683 w 5410200"/>
              <a:gd name="connsiteY16" fmla="*/ 13716 h 13716"/>
              <a:gd name="connsiteX17" fmla="*/ 0 w 5410200"/>
              <a:gd name="connsiteY17" fmla="*/ 13716 h 13716"/>
              <a:gd name="connsiteX18" fmla="*/ 0 w 5410200"/>
              <a:gd name="connsiteY18" fmla="*/ 0 h 13716"/>
              <a:gd name="connsiteX0" fmla="*/ 0 w 5410200"/>
              <a:gd name="connsiteY0" fmla="*/ 0 h 13716"/>
              <a:gd name="connsiteX1" fmla="*/ 622173 w 5410200"/>
              <a:gd name="connsiteY1" fmla="*/ 0 h 13716"/>
              <a:gd name="connsiteX2" fmla="*/ 1136142 w 5410200"/>
              <a:gd name="connsiteY2" fmla="*/ 0 h 13716"/>
              <a:gd name="connsiteX3" fmla="*/ 1920621 w 5410200"/>
              <a:gd name="connsiteY3" fmla="*/ 0 h 13716"/>
              <a:gd name="connsiteX4" fmla="*/ 2542794 w 5410200"/>
              <a:gd name="connsiteY4" fmla="*/ 0 h 13716"/>
              <a:gd name="connsiteX5" fmla="*/ 3164967 w 5410200"/>
              <a:gd name="connsiteY5" fmla="*/ 0 h 13716"/>
              <a:gd name="connsiteX6" fmla="*/ 3949446 w 5410200"/>
              <a:gd name="connsiteY6" fmla="*/ 0 h 13716"/>
              <a:gd name="connsiteX7" fmla="*/ 4517517 w 5410200"/>
              <a:gd name="connsiteY7" fmla="*/ 0 h 13716"/>
              <a:gd name="connsiteX8" fmla="*/ 5410200 w 5410200"/>
              <a:gd name="connsiteY8" fmla="*/ 0 h 13716"/>
              <a:gd name="connsiteX9" fmla="*/ 5410200 w 5410200"/>
              <a:gd name="connsiteY9" fmla="*/ 13716 h 13716"/>
              <a:gd name="connsiteX10" fmla="*/ 4842129 w 5410200"/>
              <a:gd name="connsiteY10" fmla="*/ 13716 h 13716"/>
              <a:gd name="connsiteX11" fmla="*/ 4165854 w 5410200"/>
              <a:gd name="connsiteY11" fmla="*/ 13716 h 13716"/>
              <a:gd name="connsiteX12" fmla="*/ 3543681 w 5410200"/>
              <a:gd name="connsiteY12" fmla="*/ 13716 h 13716"/>
              <a:gd name="connsiteX13" fmla="*/ 2759202 w 5410200"/>
              <a:gd name="connsiteY13" fmla="*/ 13716 h 13716"/>
              <a:gd name="connsiteX14" fmla="*/ 1974723 w 5410200"/>
              <a:gd name="connsiteY14" fmla="*/ 13716 h 13716"/>
              <a:gd name="connsiteX15" fmla="*/ 1406652 w 5410200"/>
              <a:gd name="connsiteY15" fmla="*/ 13716 h 13716"/>
              <a:gd name="connsiteX16" fmla="*/ 730377 w 5410200"/>
              <a:gd name="connsiteY16" fmla="*/ 13716 h 13716"/>
              <a:gd name="connsiteX17" fmla="*/ 0 w 5410200"/>
              <a:gd name="connsiteY17" fmla="*/ 13716 h 13716"/>
              <a:gd name="connsiteX18" fmla="*/ 0 w 5410200"/>
              <a:gd name="connsiteY18" fmla="*/ 0 h 13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3716" fill="none" extrusionOk="0">
                <a:moveTo>
                  <a:pt x="0" y="0"/>
                </a:moveTo>
                <a:cubicBezTo>
                  <a:pt x="176940" y="8795"/>
                  <a:pt x="295530" y="-3818"/>
                  <a:pt x="568071" y="0"/>
                </a:cubicBezTo>
                <a:cubicBezTo>
                  <a:pt x="821049" y="-7814"/>
                  <a:pt x="977778" y="-9274"/>
                  <a:pt x="1298448" y="0"/>
                </a:cubicBezTo>
                <a:cubicBezTo>
                  <a:pt x="1590381" y="13044"/>
                  <a:pt x="1630605" y="-28"/>
                  <a:pt x="1920621" y="0"/>
                </a:cubicBezTo>
                <a:cubicBezTo>
                  <a:pt x="2206035" y="10386"/>
                  <a:pt x="2357755" y="-28028"/>
                  <a:pt x="2488692" y="0"/>
                </a:cubicBezTo>
                <a:cubicBezTo>
                  <a:pt x="2633521" y="25625"/>
                  <a:pt x="3022777" y="-45440"/>
                  <a:pt x="3219069" y="0"/>
                </a:cubicBezTo>
                <a:cubicBezTo>
                  <a:pt x="3460337" y="63290"/>
                  <a:pt x="3645640" y="26494"/>
                  <a:pt x="3895344" y="0"/>
                </a:cubicBezTo>
                <a:cubicBezTo>
                  <a:pt x="4126339" y="-535"/>
                  <a:pt x="4382665" y="-55222"/>
                  <a:pt x="4571619" y="0"/>
                </a:cubicBezTo>
                <a:cubicBezTo>
                  <a:pt x="4776405" y="-816"/>
                  <a:pt x="5201098" y="-43036"/>
                  <a:pt x="5410200" y="0"/>
                </a:cubicBezTo>
                <a:cubicBezTo>
                  <a:pt x="5409052" y="2649"/>
                  <a:pt x="5410186" y="9063"/>
                  <a:pt x="5410200" y="13716"/>
                </a:cubicBezTo>
                <a:cubicBezTo>
                  <a:pt x="5133704" y="5182"/>
                  <a:pt x="5123444" y="31477"/>
                  <a:pt x="4842129" y="13716"/>
                </a:cubicBezTo>
                <a:cubicBezTo>
                  <a:pt x="4568650" y="-219"/>
                  <a:pt x="4447390" y="8221"/>
                  <a:pt x="4328160" y="13716"/>
                </a:cubicBezTo>
                <a:cubicBezTo>
                  <a:pt x="4227436" y="28078"/>
                  <a:pt x="3754725" y="-2253"/>
                  <a:pt x="3597783" y="13716"/>
                </a:cubicBezTo>
                <a:cubicBezTo>
                  <a:pt x="3459353" y="10223"/>
                  <a:pt x="3317740" y="47315"/>
                  <a:pt x="3029712" y="13716"/>
                </a:cubicBezTo>
                <a:cubicBezTo>
                  <a:pt x="2766446" y="5245"/>
                  <a:pt x="2645518" y="35922"/>
                  <a:pt x="2299335" y="13716"/>
                </a:cubicBezTo>
                <a:cubicBezTo>
                  <a:pt x="1977844" y="23735"/>
                  <a:pt x="1781583" y="-1801"/>
                  <a:pt x="1514856" y="13716"/>
                </a:cubicBezTo>
                <a:cubicBezTo>
                  <a:pt x="1212648" y="18781"/>
                  <a:pt x="1087880" y="-4407"/>
                  <a:pt x="892683" y="13716"/>
                </a:cubicBezTo>
                <a:cubicBezTo>
                  <a:pt x="745769" y="11772"/>
                  <a:pt x="183254" y="-32062"/>
                  <a:pt x="0" y="13716"/>
                </a:cubicBezTo>
                <a:cubicBezTo>
                  <a:pt x="-907" y="9799"/>
                  <a:pt x="-75" y="7151"/>
                  <a:pt x="0" y="0"/>
                </a:cubicBezTo>
                <a:close/>
              </a:path>
              <a:path w="5410200" h="13716" stroke="0" extrusionOk="0">
                <a:moveTo>
                  <a:pt x="0" y="0"/>
                </a:moveTo>
                <a:cubicBezTo>
                  <a:pt x="269468" y="-22806"/>
                  <a:pt x="392563" y="4840"/>
                  <a:pt x="622173" y="0"/>
                </a:cubicBezTo>
                <a:cubicBezTo>
                  <a:pt x="884216" y="-2196"/>
                  <a:pt x="1034637" y="7784"/>
                  <a:pt x="1136142" y="0"/>
                </a:cubicBezTo>
                <a:cubicBezTo>
                  <a:pt x="1204956" y="5920"/>
                  <a:pt x="1559779" y="-61408"/>
                  <a:pt x="1920621" y="0"/>
                </a:cubicBezTo>
                <a:cubicBezTo>
                  <a:pt x="2280250" y="-18581"/>
                  <a:pt x="2372470" y="4128"/>
                  <a:pt x="2542794" y="0"/>
                </a:cubicBezTo>
                <a:cubicBezTo>
                  <a:pt x="2688150" y="-17189"/>
                  <a:pt x="2885478" y="-51412"/>
                  <a:pt x="3164967" y="0"/>
                </a:cubicBezTo>
                <a:cubicBezTo>
                  <a:pt x="3470933" y="16143"/>
                  <a:pt x="3588003" y="-4313"/>
                  <a:pt x="3949446" y="0"/>
                </a:cubicBezTo>
                <a:cubicBezTo>
                  <a:pt x="4331172" y="1470"/>
                  <a:pt x="4289286" y="5331"/>
                  <a:pt x="4517517" y="0"/>
                </a:cubicBezTo>
                <a:cubicBezTo>
                  <a:pt x="4736577" y="41911"/>
                  <a:pt x="5141868" y="443"/>
                  <a:pt x="5410200" y="0"/>
                </a:cubicBezTo>
                <a:cubicBezTo>
                  <a:pt x="5410845" y="2936"/>
                  <a:pt x="5409877" y="9829"/>
                  <a:pt x="5410200" y="13716"/>
                </a:cubicBezTo>
                <a:cubicBezTo>
                  <a:pt x="5130880" y="48304"/>
                  <a:pt x="5008082" y="-27188"/>
                  <a:pt x="4842129" y="13716"/>
                </a:cubicBezTo>
                <a:cubicBezTo>
                  <a:pt x="4629232" y="38478"/>
                  <a:pt x="4430159" y="43872"/>
                  <a:pt x="4165854" y="13716"/>
                </a:cubicBezTo>
                <a:cubicBezTo>
                  <a:pt x="3880517" y="17026"/>
                  <a:pt x="3820863" y="-12209"/>
                  <a:pt x="3543681" y="13716"/>
                </a:cubicBezTo>
                <a:cubicBezTo>
                  <a:pt x="3267577" y="39687"/>
                  <a:pt x="3047131" y="-8774"/>
                  <a:pt x="2759202" y="13716"/>
                </a:cubicBezTo>
                <a:cubicBezTo>
                  <a:pt x="2418778" y="17929"/>
                  <a:pt x="2206820" y="-35095"/>
                  <a:pt x="1974723" y="13716"/>
                </a:cubicBezTo>
                <a:cubicBezTo>
                  <a:pt x="1740429" y="35710"/>
                  <a:pt x="1599301" y="34493"/>
                  <a:pt x="1406652" y="13716"/>
                </a:cubicBezTo>
                <a:cubicBezTo>
                  <a:pt x="1196601" y="3966"/>
                  <a:pt x="938578" y="38717"/>
                  <a:pt x="730377" y="13716"/>
                </a:cubicBezTo>
                <a:cubicBezTo>
                  <a:pt x="524173" y="26651"/>
                  <a:pt x="336004" y="-17469"/>
                  <a:pt x="0" y="13716"/>
                </a:cubicBezTo>
                <a:cubicBezTo>
                  <a:pt x="-377" y="9245"/>
                  <a:pt x="1157" y="3819"/>
                  <a:pt x="0" y="0"/>
                </a:cubicBezTo>
                <a:close/>
              </a:path>
              <a:path w="5410200" h="13716" fill="none" stroke="0" extrusionOk="0">
                <a:moveTo>
                  <a:pt x="0" y="0"/>
                </a:moveTo>
                <a:cubicBezTo>
                  <a:pt x="148438" y="-27720"/>
                  <a:pt x="315263" y="-14841"/>
                  <a:pt x="568071" y="0"/>
                </a:cubicBezTo>
                <a:cubicBezTo>
                  <a:pt x="840209" y="21288"/>
                  <a:pt x="982180" y="-6281"/>
                  <a:pt x="1298448" y="0"/>
                </a:cubicBezTo>
                <a:cubicBezTo>
                  <a:pt x="1577021" y="13763"/>
                  <a:pt x="1630910" y="1060"/>
                  <a:pt x="1920621" y="0"/>
                </a:cubicBezTo>
                <a:cubicBezTo>
                  <a:pt x="2200928" y="-1340"/>
                  <a:pt x="2382869" y="-10369"/>
                  <a:pt x="2488692" y="0"/>
                </a:cubicBezTo>
                <a:cubicBezTo>
                  <a:pt x="2620356" y="20061"/>
                  <a:pt x="3042766" y="-74691"/>
                  <a:pt x="3219069" y="0"/>
                </a:cubicBezTo>
                <a:cubicBezTo>
                  <a:pt x="3395755" y="31704"/>
                  <a:pt x="3646717" y="33546"/>
                  <a:pt x="3895344" y="0"/>
                </a:cubicBezTo>
                <a:cubicBezTo>
                  <a:pt x="4131847" y="-43416"/>
                  <a:pt x="4371681" y="11418"/>
                  <a:pt x="4571619" y="0"/>
                </a:cubicBezTo>
                <a:cubicBezTo>
                  <a:pt x="4799447" y="47677"/>
                  <a:pt x="5212547" y="1562"/>
                  <a:pt x="5410200" y="0"/>
                </a:cubicBezTo>
                <a:cubicBezTo>
                  <a:pt x="5408905" y="2744"/>
                  <a:pt x="5410401" y="9950"/>
                  <a:pt x="5410200" y="13716"/>
                </a:cubicBezTo>
                <a:cubicBezTo>
                  <a:pt x="5139576" y="2947"/>
                  <a:pt x="5122299" y="33775"/>
                  <a:pt x="4842129" y="13716"/>
                </a:cubicBezTo>
                <a:cubicBezTo>
                  <a:pt x="4566356" y="6655"/>
                  <a:pt x="4456854" y="15426"/>
                  <a:pt x="4328160" y="13716"/>
                </a:cubicBezTo>
                <a:cubicBezTo>
                  <a:pt x="4234703" y="-822"/>
                  <a:pt x="3768176" y="-16062"/>
                  <a:pt x="3597783" y="13716"/>
                </a:cubicBezTo>
                <a:cubicBezTo>
                  <a:pt x="3430303" y="10148"/>
                  <a:pt x="3287506" y="20215"/>
                  <a:pt x="3029712" y="13716"/>
                </a:cubicBezTo>
                <a:cubicBezTo>
                  <a:pt x="2742636" y="-2421"/>
                  <a:pt x="2637847" y="18109"/>
                  <a:pt x="2299335" y="13716"/>
                </a:cubicBezTo>
                <a:cubicBezTo>
                  <a:pt x="1959433" y="-7861"/>
                  <a:pt x="1779456" y="37101"/>
                  <a:pt x="1514856" y="13716"/>
                </a:cubicBezTo>
                <a:cubicBezTo>
                  <a:pt x="1212431" y="31797"/>
                  <a:pt x="1086601" y="7282"/>
                  <a:pt x="892683" y="13716"/>
                </a:cubicBezTo>
                <a:cubicBezTo>
                  <a:pt x="721500" y="45800"/>
                  <a:pt x="194249" y="-29802"/>
                  <a:pt x="0" y="13716"/>
                </a:cubicBezTo>
                <a:cubicBezTo>
                  <a:pt x="-508" y="9800"/>
                  <a:pt x="-280" y="6827"/>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custGeom>
                    <a:avLst/>
                    <a:gdLst>
                      <a:gd name="connsiteX0" fmla="*/ 0 w 5410200"/>
                      <a:gd name="connsiteY0" fmla="*/ 0 h 13716"/>
                      <a:gd name="connsiteX1" fmla="*/ 568071 w 5410200"/>
                      <a:gd name="connsiteY1" fmla="*/ 0 h 13716"/>
                      <a:gd name="connsiteX2" fmla="*/ 1298448 w 5410200"/>
                      <a:gd name="connsiteY2" fmla="*/ 0 h 13716"/>
                      <a:gd name="connsiteX3" fmla="*/ 1920621 w 5410200"/>
                      <a:gd name="connsiteY3" fmla="*/ 0 h 13716"/>
                      <a:gd name="connsiteX4" fmla="*/ 2488692 w 5410200"/>
                      <a:gd name="connsiteY4" fmla="*/ 0 h 13716"/>
                      <a:gd name="connsiteX5" fmla="*/ 3219069 w 5410200"/>
                      <a:gd name="connsiteY5" fmla="*/ 0 h 13716"/>
                      <a:gd name="connsiteX6" fmla="*/ 3895344 w 5410200"/>
                      <a:gd name="connsiteY6" fmla="*/ 0 h 13716"/>
                      <a:gd name="connsiteX7" fmla="*/ 4571619 w 5410200"/>
                      <a:gd name="connsiteY7" fmla="*/ 0 h 13716"/>
                      <a:gd name="connsiteX8" fmla="*/ 5410200 w 5410200"/>
                      <a:gd name="connsiteY8" fmla="*/ 0 h 13716"/>
                      <a:gd name="connsiteX9" fmla="*/ 5410200 w 5410200"/>
                      <a:gd name="connsiteY9" fmla="*/ 13716 h 13716"/>
                      <a:gd name="connsiteX10" fmla="*/ 4842129 w 5410200"/>
                      <a:gd name="connsiteY10" fmla="*/ 13716 h 13716"/>
                      <a:gd name="connsiteX11" fmla="*/ 4328160 w 5410200"/>
                      <a:gd name="connsiteY11" fmla="*/ 13716 h 13716"/>
                      <a:gd name="connsiteX12" fmla="*/ 3597783 w 5410200"/>
                      <a:gd name="connsiteY12" fmla="*/ 13716 h 13716"/>
                      <a:gd name="connsiteX13" fmla="*/ 3029712 w 5410200"/>
                      <a:gd name="connsiteY13" fmla="*/ 13716 h 13716"/>
                      <a:gd name="connsiteX14" fmla="*/ 2299335 w 5410200"/>
                      <a:gd name="connsiteY14" fmla="*/ 13716 h 13716"/>
                      <a:gd name="connsiteX15" fmla="*/ 1514856 w 5410200"/>
                      <a:gd name="connsiteY15" fmla="*/ 13716 h 13716"/>
                      <a:gd name="connsiteX16" fmla="*/ 892683 w 5410200"/>
                      <a:gd name="connsiteY16" fmla="*/ 13716 h 13716"/>
                      <a:gd name="connsiteX17" fmla="*/ 0 w 5410200"/>
                      <a:gd name="connsiteY17" fmla="*/ 13716 h 13716"/>
                      <a:gd name="connsiteX18" fmla="*/ 0 w 5410200"/>
                      <a:gd name="connsiteY18" fmla="*/ 0 h 13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3716"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09587" y="2854"/>
                          <a:pt x="5409791" y="9451"/>
                          <a:pt x="5410200" y="13716"/>
                        </a:cubicBezTo>
                        <a:cubicBezTo>
                          <a:pt x="5139060" y="2179"/>
                          <a:pt x="5121593" y="26463"/>
                          <a:pt x="4842129" y="13716"/>
                        </a:cubicBezTo>
                        <a:cubicBezTo>
                          <a:pt x="4562665" y="969"/>
                          <a:pt x="4448273" y="4915"/>
                          <a:pt x="4328160" y="13716"/>
                        </a:cubicBezTo>
                        <a:cubicBezTo>
                          <a:pt x="4208047" y="22517"/>
                          <a:pt x="3760936" y="17995"/>
                          <a:pt x="3597783" y="13716"/>
                        </a:cubicBezTo>
                        <a:cubicBezTo>
                          <a:pt x="3434630" y="9437"/>
                          <a:pt x="3299718" y="28641"/>
                          <a:pt x="3029712" y="13716"/>
                        </a:cubicBezTo>
                        <a:cubicBezTo>
                          <a:pt x="2759706" y="-1209"/>
                          <a:pt x="2640159" y="22822"/>
                          <a:pt x="2299335" y="13716"/>
                        </a:cubicBezTo>
                        <a:cubicBezTo>
                          <a:pt x="1958511" y="4610"/>
                          <a:pt x="1801186" y="24413"/>
                          <a:pt x="1514856" y="13716"/>
                        </a:cubicBezTo>
                        <a:cubicBezTo>
                          <a:pt x="1228526" y="3019"/>
                          <a:pt x="1063509" y="-9877"/>
                          <a:pt x="892683" y="13716"/>
                        </a:cubicBezTo>
                        <a:cubicBezTo>
                          <a:pt x="721857" y="37309"/>
                          <a:pt x="186945" y="-25469"/>
                          <a:pt x="0" y="13716"/>
                        </a:cubicBezTo>
                        <a:cubicBezTo>
                          <a:pt x="-342" y="9537"/>
                          <a:pt x="-97" y="6817"/>
                          <a:pt x="0" y="0"/>
                        </a:cubicBezTo>
                        <a:close/>
                      </a:path>
                      <a:path w="5410200" h="13716"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10660" y="2787"/>
                          <a:pt x="5410166" y="9748"/>
                          <a:pt x="5410200" y="13716"/>
                        </a:cubicBezTo>
                        <a:cubicBezTo>
                          <a:pt x="5163327" y="36922"/>
                          <a:pt x="5008749" y="6121"/>
                          <a:pt x="4842129" y="13716"/>
                        </a:cubicBezTo>
                        <a:cubicBezTo>
                          <a:pt x="4675509" y="21311"/>
                          <a:pt x="4433401" y="-5187"/>
                          <a:pt x="4165854" y="13716"/>
                        </a:cubicBezTo>
                        <a:cubicBezTo>
                          <a:pt x="3898308" y="32619"/>
                          <a:pt x="3809032" y="-13282"/>
                          <a:pt x="3543681" y="13716"/>
                        </a:cubicBezTo>
                        <a:cubicBezTo>
                          <a:pt x="3278330" y="40714"/>
                          <a:pt x="3073876" y="-20489"/>
                          <a:pt x="2759202" y="13716"/>
                        </a:cubicBezTo>
                        <a:cubicBezTo>
                          <a:pt x="2444528" y="47921"/>
                          <a:pt x="2204144" y="-1200"/>
                          <a:pt x="1974723" y="13716"/>
                        </a:cubicBezTo>
                        <a:cubicBezTo>
                          <a:pt x="1745302" y="28632"/>
                          <a:pt x="1602335" y="26918"/>
                          <a:pt x="1406652" y="13716"/>
                        </a:cubicBezTo>
                        <a:cubicBezTo>
                          <a:pt x="1210969" y="514"/>
                          <a:pt x="923948" y="-1411"/>
                          <a:pt x="730377" y="13716"/>
                        </a:cubicBezTo>
                        <a:cubicBezTo>
                          <a:pt x="536806" y="28843"/>
                          <a:pt x="336496" y="-4713"/>
                          <a:pt x="0" y="13716"/>
                        </a:cubicBezTo>
                        <a:cubicBezTo>
                          <a:pt x="-535" y="9547"/>
                          <a:pt x="488" y="4515"/>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7" name="Content Placeholder 2">
            <a:extLst>
              <a:ext uri="{FF2B5EF4-FFF2-40B4-BE49-F238E27FC236}">
                <a16:creationId xmlns:a16="http://schemas.microsoft.com/office/drawing/2014/main" id="{AF2C8138-D3C9-FB35-E0DD-A65035A82EA3}"/>
              </a:ext>
            </a:extLst>
          </p:cNvPr>
          <p:cNvGraphicFramePr>
            <a:graphicFrameLocks noGrp="1"/>
          </p:cNvGraphicFramePr>
          <p:nvPr>
            <p:ph idx="1"/>
            <p:extLst>
              <p:ext uri="{D42A27DB-BD31-4B8C-83A1-F6EECF244321}">
                <p14:modId xmlns:p14="http://schemas.microsoft.com/office/powerpoint/2010/main" val="1352801991"/>
              </p:ext>
            </p:extLst>
          </p:nvPr>
        </p:nvGraphicFramePr>
        <p:xfrm>
          <a:off x="3486013" y="640822"/>
          <a:ext cx="5175384" cy="553614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Title 3">
            <a:extLst>
              <a:ext uri="{FF2B5EF4-FFF2-40B4-BE49-F238E27FC236}">
                <a16:creationId xmlns:a16="http://schemas.microsoft.com/office/drawing/2014/main" id="{BA5008DA-899A-0098-B8B1-05A94BF62989}"/>
              </a:ext>
            </a:extLst>
          </p:cNvPr>
          <p:cNvSpPr txBox="1">
            <a:spLocks/>
          </p:cNvSpPr>
          <p:nvPr/>
        </p:nvSpPr>
        <p:spPr>
          <a:xfrm>
            <a:off x="440804" y="680289"/>
            <a:ext cx="2564892" cy="5583148"/>
          </a:xfrm>
          <a:prstGeom prst="rect">
            <a:avLst/>
          </a:prstGeom>
          <a:solidFill>
            <a:srgbClr val="7D1873"/>
          </a:solidFill>
          <a:ln w="9525" cap="flat" cmpd="sng" algn="ctr">
            <a:solidFill>
              <a:srgbClr val="660066"/>
            </a:solidFill>
            <a:prstDash val="solid"/>
          </a:ln>
        </p:spPr>
        <p:style>
          <a:lnRef idx="1">
            <a:schemeClr val="accent1"/>
          </a:lnRef>
          <a:fillRef idx="3">
            <a:schemeClr val="accent1"/>
          </a:fillRef>
          <a:effectRef idx="2">
            <a:schemeClr val="accent1"/>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nSpc>
                <a:spcPct val="90000"/>
              </a:lnSpc>
            </a:pPr>
            <a:r>
              <a:rPr lang="en-GB" b="1" dirty="0"/>
              <a:t>GIRFEC Values and Principles</a:t>
            </a:r>
            <a:endParaRPr lang="en-US" b="1" dirty="0">
              <a:solidFill>
                <a:schemeClr val="bg1"/>
              </a:solidFill>
              <a:latin typeface="+mj-lt"/>
              <a:ea typeface="+mj-ea"/>
              <a:cs typeface="+mj-cs"/>
            </a:endParaRPr>
          </a:p>
        </p:txBody>
      </p:sp>
    </p:spTree>
    <p:extLst>
      <p:ext uri="{BB962C8B-B14F-4D97-AF65-F5344CB8AC3E}">
        <p14:creationId xmlns:p14="http://schemas.microsoft.com/office/powerpoint/2010/main" val="38223623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5F4F2"/>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6F23128C-B76F-1ADF-D2FD-FBD4A671D4F3}"/>
              </a:ext>
            </a:extLst>
          </p:cNvPr>
          <p:cNvPicPr>
            <a:picLocks noChangeAspect="1"/>
          </p:cNvPicPr>
          <p:nvPr/>
        </p:nvPicPr>
        <p:blipFill>
          <a:blip r:embed="rId3"/>
          <a:stretch>
            <a:fillRect/>
          </a:stretch>
        </p:blipFill>
        <p:spPr>
          <a:xfrm>
            <a:off x="1344640" y="1001522"/>
            <a:ext cx="6454719" cy="5856478"/>
          </a:xfrm>
          <a:prstGeom prst="rect">
            <a:avLst/>
          </a:prstGeom>
        </p:spPr>
      </p:pic>
      <p:pic>
        <p:nvPicPr>
          <p:cNvPr id="9" name="Picture 8">
            <a:extLst>
              <a:ext uri="{FF2B5EF4-FFF2-40B4-BE49-F238E27FC236}">
                <a16:creationId xmlns:a16="http://schemas.microsoft.com/office/drawing/2014/main" id="{78FC358F-2D9C-FB1C-0B7C-24BB9DFD5E32}"/>
              </a:ext>
            </a:extLst>
          </p:cNvPr>
          <p:cNvPicPr>
            <a:picLocks noChangeAspect="1"/>
          </p:cNvPicPr>
          <p:nvPr/>
        </p:nvPicPr>
        <p:blipFill>
          <a:blip r:embed="rId4"/>
          <a:stretch>
            <a:fillRect/>
          </a:stretch>
        </p:blipFill>
        <p:spPr>
          <a:xfrm>
            <a:off x="0" y="10922"/>
            <a:ext cx="5257800" cy="990600"/>
          </a:xfrm>
          <a:prstGeom prst="rect">
            <a:avLst/>
          </a:prstGeom>
        </p:spPr>
      </p:pic>
    </p:spTree>
    <p:extLst>
      <p:ext uri="{BB962C8B-B14F-4D97-AF65-F5344CB8AC3E}">
        <p14:creationId xmlns:p14="http://schemas.microsoft.com/office/powerpoint/2010/main" val="13406177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44824"/>
            <a:ext cx="8229600" cy="4752528"/>
          </a:xfrm>
        </p:spPr>
        <p:txBody>
          <a:bodyPr>
            <a:noAutofit/>
          </a:bodyPr>
          <a:lstStyle/>
          <a:p>
            <a:pPr marL="0" indent="0">
              <a:buNone/>
            </a:pPr>
            <a:r>
              <a:rPr lang="en-GB" sz="2400" b="0" i="0" dirty="0">
                <a:solidFill>
                  <a:srgbClr val="212529"/>
                </a:solidFill>
                <a:effectLst/>
              </a:rPr>
              <a:t>Our project is aimed at raising awareness of how Getting it Right for Every Child (GIRFEC) can support disabled children and those living with long term conditions, their parents, and carers.</a:t>
            </a:r>
          </a:p>
          <a:p>
            <a:pPr marL="0" indent="0">
              <a:buNone/>
            </a:pPr>
            <a:endParaRPr lang="en-GB" sz="2400" dirty="0">
              <a:solidFill>
                <a:srgbClr val="212529"/>
              </a:solidFill>
            </a:endParaRPr>
          </a:p>
          <a:p>
            <a:r>
              <a:rPr lang="en-GB" sz="2400" dirty="0">
                <a:solidFill>
                  <a:srgbClr val="212529"/>
                </a:solidFill>
              </a:rPr>
              <a:t>Training </a:t>
            </a:r>
          </a:p>
          <a:p>
            <a:r>
              <a:rPr lang="en-GB" sz="2400" dirty="0">
                <a:solidFill>
                  <a:srgbClr val="212529"/>
                </a:solidFill>
              </a:rPr>
              <a:t>GIRFEC Advisory Group </a:t>
            </a:r>
          </a:p>
          <a:p>
            <a:r>
              <a:rPr lang="en-GB" sz="2400" dirty="0">
                <a:solidFill>
                  <a:srgbClr val="212529"/>
                </a:solidFill>
              </a:rPr>
              <a:t>Scottish Government GIRFEC Team </a:t>
            </a:r>
          </a:p>
          <a:p>
            <a:r>
              <a:rPr lang="en-GB" sz="2400" dirty="0">
                <a:solidFill>
                  <a:srgbClr val="212529"/>
                </a:solidFill>
              </a:rPr>
              <a:t>Member contributions</a:t>
            </a:r>
            <a:endParaRPr lang="en-GB" sz="2400" dirty="0"/>
          </a:p>
          <a:p>
            <a:pPr marL="0" indent="0">
              <a:buNone/>
            </a:pPr>
            <a:endParaRPr lang="en-GB" dirty="0"/>
          </a:p>
        </p:txBody>
      </p:sp>
      <p:sp>
        <p:nvSpPr>
          <p:cNvPr id="4" name="Title 3"/>
          <p:cNvSpPr>
            <a:spLocks noGrp="1"/>
          </p:cNvSpPr>
          <p:nvPr>
            <p:ph type="title"/>
          </p:nvPr>
        </p:nvSpPr>
        <p:spPr>
          <a:xfrm>
            <a:off x="0" y="0"/>
            <a:ext cx="9144000" cy="1556792"/>
          </a:xfrm>
          <a:prstGeom prst="rect">
            <a:avLst/>
          </a:prstGeom>
          <a:solidFill>
            <a:srgbClr val="7D187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GB" b="1" dirty="0"/>
              <a:t>GIRFEC</a:t>
            </a:r>
          </a:p>
        </p:txBody>
      </p:sp>
      <p:pic>
        <p:nvPicPr>
          <p:cNvPr id="5" name="Picture 4" descr="Logo, company name&#10;&#10;Description automatically generated">
            <a:extLst>
              <a:ext uri="{FF2B5EF4-FFF2-40B4-BE49-F238E27FC236}">
                <a16:creationId xmlns:a16="http://schemas.microsoft.com/office/drawing/2014/main" id="{CC9062E5-539F-A5C9-BE3B-34E8423358F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24328" y="5301208"/>
            <a:ext cx="1440160" cy="1440160"/>
          </a:xfrm>
          <a:prstGeom prst="rect">
            <a:avLst/>
          </a:prstGeom>
        </p:spPr>
      </p:pic>
    </p:spTree>
    <p:extLst>
      <p:ext uri="{BB962C8B-B14F-4D97-AF65-F5344CB8AC3E}">
        <p14:creationId xmlns:p14="http://schemas.microsoft.com/office/powerpoint/2010/main" val="14320845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5F4F2"/>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1556792"/>
          </a:xfrm>
          <a:prstGeom prst="rect">
            <a:avLst/>
          </a:prstGeom>
          <a:solidFill>
            <a:srgbClr val="7D187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GB" b="1" dirty="0"/>
              <a:t>GIRFEC Training</a:t>
            </a:r>
          </a:p>
        </p:txBody>
      </p:sp>
      <p:pic>
        <p:nvPicPr>
          <p:cNvPr id="6" name="Picture 5">
            <a:extLst>
              <a:ext uri="{FF2B5EF4-FFF2-40B4-BE49-F238E27FC236}">
                <a16:creationId xmlns:a16="http://schemas.microsoft.com/office/drawing/2014/main" id="{99F13D49-3DDF-4715-4048-91669A0F1F84}"/>
              </a:ext>
            </a:extLst>
          </p:cNvPr>
          <p:cNvPicPr>
            <a:picLocks noChangeAspect="1"/>
          </p:cNvPicPr>
          <p:nvPr/>
        </p:nvPicPr>
        <p:blipFill>
          <a:blip r:embed="rId3"/>
          <a:stretch>
            <a:fillRect/>
          </a:stretch>
        </p:blipFill>
        <p:spPr>
          <a:xfrm>
            <a:off x="82264" y="1988840"/>
            <a:ext cx="8979471" cy="3463454"/>
          </a:xfrm>
          <a:prstGeom prst="rect">
            <a:avLst/>
          </a:prstGeom>
        </p:spPr>
      </p:pic>
    </p:spTree>
    <p:extLst>
      <p:ext uri="{BB962C8B-B14F-4D97-AF65-F5344CB8AC3E}">
        <p14:creationId xmlns:p14="http://schemas.microsoft.com/office/powerpoint/2010/main" val="29935656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1556792"/>
          </a:xfrm>
          <a:prstGeom prst="rect">
            <a:avLst/>
          </a:prstGeom>
          <a:solidFill>
            <a:srgbClr val="7D187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GB" b="1" dirty="0"/>
              <a:t>What are we hearing? </a:t>
            </a:r>
          </a:p>
        </p:txBody>
      </p:sp>
      <p:pic>
        <p:nvPicPr>
          <p:cNvPr id="6" name="Picture 5">
            <a:extLst>
              <a:ext uri="{FF2B5EF4-FFF2-40B4-BE49-F238E27FC236}">
                <a16:creationId xmlns:a16="http://schemas.microsoft.com/office/drawing/2014/main" id="{2B02925F-6C15-4E34-CD8C-1A043793E584}"/>
              </a:ext>
            </a:extLst>
          </p:cNvPr>
          <p:cNvPicPr>
            <a:picLocks noChangeAspect="1"/>
          </p:cNvPicPr>
          <p:nvPr/>
        </p:nvPicPr>
        <p:blipFill>
          <a:blip r:embed="rId3">
            <a:alphaModFix amt="20000"/>
          </a:blip>
          <a:stretch>
            <a:fillRect/>
          </a:stretch>
        </p:blipFill>
        <p:spPr>
          <a:xfrm>
            <a:off x="0" y="1556792"/>
            <a:ext cx="9144000" cy="5301208"/>
          </a:xfrm>
          <a:prstGeom prst="rect">
            <a:avLst/>
          </a:prstGeom>
        </p:spPr>
      </p:pic>
      <p:sp>
        <p:nvSpPr>
          <p:cNvPr id="3" name="Speech Bubble: Oval 2">
            <a:extLst>
              <a:ext uri="{FF2B5EF4-FFF2-40B4-BE49-F238E27FC236}">
                <a16:creationId xmlns:a16="http://schemas.microsoft.com/office/drawing/2014/main" id="{C56207F6-8CF7-EEFE-E524-47E7EE4BB856}"/>
              </a:ext>
            </a:extLst>
          </p:cNvPr>
          <p:cNvSpPr/>
          <p:nvPr/>
        </p:nvSpPr>
        <p:spPr>
          <a:xfrm>
            <a:off x="680416" y="1772816"/>
            <a:ext cx="2880320" cy="2160240"/>
          </a:xfrm>
          <a:prstGeom prst="wedgeEllipseCallou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Increasingly shared language between families and professionals supported by the refresh</a:t>
            </a:r>
          </a:p>
        </p:txBody>
      </p:sp>
      <p:sp>
        <p:nvSpPr>
          <p:cNvPr id="5" name="Speech Bubble: Oval 4">
            <a:extLst>
              <a:ext uri="{FF2B5EF4-FFF2-40B4-BE49-F238E27FC236}">
                <a16:creationId xmlns:a16="http://schemas.microsoft.com/office/drawing/2014/main" id="{99D9BCD6-3701-327C-483B-60A452759AEC}"/>
              </a:ext>
            </a:extLst>
          </p:cNvPr>
          <p:cNvSpPr/>
          <p:nvPr/>
        </p:nvSpPr>
        <p:spPr>
          <a:xfrm>
            <a:off x="6444208" y="1700808"/>
            <a:ext cx="2016224" cy="1656184"/>
          </a:xfrm>
          <a:prstGeom prst="wedgeEllipseCallout">
            <a:avLst/>
          </a:prstGeom>
          <a:ln/>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dirty="0"/>
              <a:t>Lack of flexibility in the named person role</a:t>
            </a:r>
          </a:p>
        </p:txBody>
      </p:sp>
      <p:sp>
        <p:nvSpPr>
          <p:cNvPr id="7" name="Speech Bubble: Oval 6">
            <a:extLst>
              <a:ext uri="{FF2B5EF4-FFF2-40B4-BE49-F238E27FC236}">
                <a16:creationId xmlns:a16="http://schemas.microsoft.com/office/drawing/2014/main" id="{0A8E2489-802F-8E99-6BEC-032CE363B96F}"/>
              </a:ext>
            </a:extLst>
          </p:cNvPr>
          <p:cNvSpPr/>
          <p:nvPr/>
        </p:nvSpPr>
        <p:spPr>
          <a:xfrm>
            <a:off x="4099448" y="2560464"/>
            <a:ext cx="2191276" cy="1656184"/>
          </a:xfrm>
          <a:prstGeom prst="wedgeEllipseCallout">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r>
              <a:rPr lang="en-GB" dirty="0"/>
              <a:t>Positive relationships lead to better outcomes</a:t>
            </a:r>
          </a:p>
        </p:txBody>
      </p:sp>
      <p:sp>
        <p:nvSpPr>
          <p:cNvPr id="8" name="Speech Bubble: Oval 7">
            <a:extLst>
              <a:ext uri="{FF2B5EF4-FFF2-40B4-BE49-F238E27FC236}">
                <a16:creationId xmlns:a16="http://schemas.microsoft.com/office/drawing/2014/main" id="{B1E3C695-E3FD-0CF6-7DEC-64813F1FF1EA}"/>
              </a:ext>
            </a:extLst>
          </p:cNvPr>
          <p:cNvSpPr/>
          <p:nvPr/>
        </p:nvSpPr>
        <p:spPr>
          <a:xfrm flipH="1">
            <a:off x="5724128" y="4523257"/>
            <a:ext cx="2544646" cy="1752113"/>
          </a:xfrm>
          <a:prstGeom prst="wedgeEllipseCallou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dirty="0"/>
              <a:t>Wellbeing wheel helps plan for activities</a:t>
            </a:r>
          </a:p>
        </p:txBody>
      </p:sp>
      <p:sp>
        <p:nvSpPr>
          <p:cNvPr id="9" name="Speech Bubble: Oval 8">
            <a:extLst>
              <a:ext uri="{FF2B5EF4-FFF2-40B4-BE49-F238E27FC236}">
                <a16:creationId xmlns:a16="http://schemas.microsoft.com/office/drawing/2014/main" id="{D547B51E-BEC1-C0D8-4695-F45F410911D6}"/>
              </a:ext>
            </a:extLst>
          </p:cNvPr>
          <p:cNvSpPr/>
          <p:nvPr/>
        </p:nvSpPr>
        <p:spPr>
          <a:xfrm>
            <a:off x="1723184" y="4329100"/>
            <a:ext cx="2376264" cy="1944216"/>
          </a:xfrm>
          <a:prstGeom prst="wedgeEllipseCallou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dirty="0"/>
              <a:t>Information Charters helpful but still some clarity needed</a:t>
            </a:r>
          </a:p>
        </p:txBody>
      </p:sp>
    </p:spTree>
    <p:extLst>
      <p:ext uri="{BB962C8B-B14F-4D97-AF65-F5344CB8AC3E}">
        <p14:creationId xmlns:p14="http://schemas.microsoft.com/office/powerpoint/2010/main" val="29065102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1638</TotalTime>
  <Words>817</Words>
  <Application>Microsoft Office PowerPoint</Application>
  <PresentationFormat>On-screen Show (4:3)</PresentationFormat>
  <Paragraphs>79</Paragraphs>
  <Slides>13</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Symbol</vt:lpstr>
      <vt:lpstr>Office Theme</vt:lpstr>
      <vt:lpstr>PowerPoint Presentation</vt:lpstr>
      <vt:lpstr>Children and Young People Programme</vt:lpstr>
      <vt:lpstr>Children and Young People Programme</vt:lpstr>
      <vt:lpstr>GIRFEC</vt:lpstr>
      <vt:lpstr>PowerPoint Presentation</vt:lpstr>
      <vt:lpstr>PowerPoint Presentation</vt:lpstr>
      <vt:lpstr>GIRFEC</vt:lpstr>
      <vt:lpstr>GIRFEC Training</vt:lpstr>
      <vt:lpstr>What are we hearing? </vt:lpstr>
      <vt:lpstr>Case Study Collection </vt:lpstr>
      <vt:lpstr>Community of Practice</vt:lpstr>
      <vt:lpstr>Get Involved</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and Social Care Alliance Scotland GIRFEC Workshop</dc:title>
  <dc:creator>Gemma Powell</dc:creator>
  <cp:lastModifiedBy>Marianne Tyler</cp:lastModifiedBy>
  <cp:revision>110</cp:revision>
  <cp:lastPrinted>2014-09-01T14:21:53Z</cp:lastPrinted>
  <dcterms:created xsi:type="dcterms:W3CDTF">2014-09-01T09:25:32Z</dcterms:created>
  <dcterms:modified xsi:type="dcterms:W3CDTF">2023-08-30T14:55:37Z</dcterms:modified>
</cp:coreProperties>
</file>